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5"/>
  </p:notesMasterIdLst>
  <p:handoutMasterIdLst>
    <p:handoutMasterId r:id="rId6"/>
  </p:handoutMasterIdLst>
  <p:sldIdLst>
    <p:sldId id="256" r:id="rId2"/>
    <p:sldId id="2147376526" r:id="rId3"/>
    <p:sldId id="2147376480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44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569" autoAdjust="0"/>
    <p:restoredTop sz="86422" autoAdjust="0"/>
  </p:normalViewPr>
  <p:slideViewPr>
    <p:cSldViewPr>
      <p:cViewPr varScale="1">
        <p:scale>
          <a:sx n="51" d="100"/>
          <a:sy n="51" d="100"/>
        </p:scale>
        <p:origin x="948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532" y="-102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B3E96-510A-4CE8-A11B-31CBD2FA4C0D}" type="datetimeFigureOut">
              <a:rPr lang="en-US" smtClean="0"/>
              <a:pPr/>
              <a:t>2/13/2025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7A12ED-F32A-47F0-AB5B-DA049A49CEC4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B90656-425C-4BD6-8B59-937B71857D80}" type="datetimeFigureOut">
              <a:rPr lang="en-US" smtClean="0"/>
              <a:pPr/>
              <a:t>2/13/2025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4EA3F3-7F60-4372-AD96-0BFBCD79137E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43D237-8951-4368-BA29-312E16865FF6}" type="slidenum">
              <a:rPr lang="en-ZA" smtClean="0"/>
              <a:t>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37793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5CBBF-A6CB-CF01-D368-8C0B04D68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057F7C-E7F5-A7A8-1F2E-D1B0F3DDEA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8EDBF0-D37E-DA79-A5B5-70421F30C2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Loculated pleural effusion: </a:t>
            </a:r>
            <a:endParaRPr lang="en-Z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3EFF0C-63A1-A02B-BC52-3EB792E7782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EA3F3-7F60-4372-AD96-0BFBCD79137E}" type="slidenum">
              <a:rPr lang="en-ZA" smtClean="0"/>
              <a:pPr/>
              <a:t>2</a:t>
            </a:fld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0B00F-96DB-1EB6-9ACF-26FD65A18241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503E255-4AEF-4C54-9967-59FBF84C76AC}" type="datetime1">
              <a:rPr lang="en-US" smtClean="0"/>
              <a:pPr/>
              <a:t>2/13/2025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4B4B2D-E9CA-6D16-9CD5-C0BCF65003E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29549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jpeg"/><Relationship Id="rId5" Type="http://schemas.openxmlformats.org/officeDocument/2006/relationships/image" Target="../media/image1.jpe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0" y="5791200"/>
            <a:ext cx="9144000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Logo - NDP - Full colour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465350" y="5870484"/>
            <a:ext cx="1058978" cy="1058978"/>
          </a:xfrm>
          <a:prstGeom prst="rect">
            <a:avLst/>
          </a:prstGeom>
        </p:spPr>
      </p:pic>
      <p:pic>
        <p:nvPicPr>
          <p:cNvPr id="2" name="Picture 1" descr="A logo with a flag and numbers&#10;&#10;Description automatically generated">
            <a:extLst>
              <a:ext uri="{FF2B5EF4-FFF2-40B4-BE49-F238E27FC236}">
                <a16:creationId xmlns:a16="http://schemas.microsoft.com/office/drawing/2014/main" id="{6018ED94-2B1B-1E17-16B5-0C075E1763A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5906697"/>
            <a:ext cx="1483940" cy="9497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2_Title and Content">
    <p:bg>
      <p:bgPr>
        <a:solidFill>
          <a:srgbClr val="005D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5" y="-1"/>
            <a:ext cx="9001001" cy="908721"/>
          </a:xfrm>
        </p:spPr>
        <p:txBody>
          <a:bodyPr/>
          <a:lstStyle>
            <a:lvl1pPr algn="ctr">
              <a:defRPr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05556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5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8" name="Picture 11"/>
          <p:cNvPicPr>
            <a:picLocks noChangeAspect="1" noChangeArrowheads="1"/>
          </p:cNvPicPr>
          <p:nvPr userDrawn="1"/>
        </p:nvPicPr>
        <p:blipFill>
          <a:blip r:embed="rId2" cstate="print"/>
          <a:srcRect r="26000"/>
          <a:stretch>
            <a:fillRect/>
          </a:stretch>
        </p:blipFill>
        <p:spPr bwMode="auto">
          <a:xfrm>
            <a:off x="228600" y="1219200"/>
            <a:ext cx="1524000" cy="1372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/>
          <p:cNvPicPr>
            <a:picLocks noChangeAspect="1" noChangeArrowheads="1"/>
          </p:cNvPicPr>
          <p:nvPr userDrawn="1"/>
        </p:nvPicPr>
        <p:blipFill>
          <a:blip r:embed="rId3" cstate="print"/>
          <a:srcRect l="5799" r="18813"/>
          <a:stretch>
            <a:fillRect/>
          </a:stretch>
        </p:blipFill>
        <p:spPr bwMode="auto">
          <a:xfrm flipH="1">
            <a:off x="228600" y="2743202"/>
            <a:ext cx="1524000" cy="1333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 l="11563" r="32932" b="27168"/>
          <a:stretch>
            <a:fillRect/>
          </a:stretch>
        </p:blipFill>
        <p:spPr bwMode="auto">
          <a:xfrm>
            <a:off x="228601" y="4267200"/>
            <a:ext cx="156754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2" name="Straight Connector 11"/>
          <p:cNvCxnSpPr/>
          <p:nvPr userDrawn="1"/>
        </p:nvCxnSpPr>
        <p:spPr>
          <a:xfrm>
            <a:off x="2514600" y="2667000"/>
            <a:ext cx="6400800" cy="1588"/>
          </a:xfrm>
          <a:prstGeom prst="line">
            <a:avLst/>
          </a:prstGeom>
          <a:ln>
            <a:solidFill>
              <a:srgbClr val="005D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2514600" y="4191000"/>
            <a:ext cx="6400800" cy="1588"/>
          </a:xfrm>
          <a:prstGeom prst="line">
            <a:avLst/>
          </a:prstGeom>
          <a:ln>
            <a:solidFill>
              <a:srgbClr val="005D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NDOH Logo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52400" y="5867400"/>
            <a:ext cx="2286000" cy="824484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0" y="5791200"/>
            <a:ext cx="9144000" cy="158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Logo - NDP - Full colour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6372201" y="5870484"/>
            <a:ext cx="1058978" cy="1058978"/>
          </a:xfrm>
          <a:prstGeom prst="rect">
            <a:avLst/>
          </a:prstGeom>
        </p:spPr>
      </p:pic>
      <p:pic>
        <p:nvPicPr>
          <p:cNvPr id="3" name="Picture 2" descr="A logo with a flag and numbers&#10;&#10;Description automatically generated">
            <a:extLst>
              <a:ext uri="{FF2B5EF4-FFF2-40B4-BE49-F238E27FC236}">
                <a16:creationId xmlns:a16="http://schemas.microsoft.com/office/drawing/2014/main" id="{099FED8E-EF33-34FC-F58D-2738C2E90A11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9260" y="5906697"/>
            <a:ext cx="1483940" cy="949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978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066800"/>
          </a:xfrm>
          <a:prstGeom prst="rect">
            <a:avLst/>
          </a:prstGeom>
          <a:solidFill>
            <a:srgbClr val="005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NDOH Logo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52400" y="5867400"/>
            <a:ext cx="2286000" cy="824484"/>
          </a:xfrm>
          <a:prstGeom prst="rect">
            <a:avLst/>
          </a:prstGeom>
        </p:spPr>
      </p:pic>
      <p:pic>
        <p:nvPicPr>
          <p:cNvPr id="9" name="Picture 11"/>
          <p:cNvPicPr>
            <a:picLocks noChangeAspect="1" noChangeArrowheads="1"/>
          </p:cNvPicPr>
          <p:nvPr userDrawn="1"/>
        </p:nvPicPr>
        <p:blipFill>
          <a:blip r:embed="rId6" cstate="print"/>
          <a:srcRect r="26000"/>
          <a:stretch>
            <a:fillRect/>
          </a:stretch>
        </p:blipFill>
        <p:spPr bwMode="auto">
          <a:xfrm>
            <a:off x="7341870" y="1"/>
            <a:ext cx="1184147" cy="1066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5" r:id="rId2"/>
    <p:sldLayoutId id="2147483656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@noks2001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LkXcW4DJ7aw" TargetMode="External"/><Relationship Id="rId5" Type="http://schemas.openxmlformats.org/officeDocument/2006/relationships/hyperlink" Target="https://www.youtube.com/watch?v=F08U1DNSFy8" TargetMode="External"/><Relationship Id="rId4" Type="http://schemas.openxmlformats.org/officeDocument/2006/relationships/hyperlink" Target="https://www.youtube.com/watch?v=NWhbdd2Czdo&amp;list=PPSV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idx="4294967295"/>
          </p:nvPr>
        </p:nvSpPr>
        <p:spPr>
          <a:xfrm>
            <a:off x="4463988" y="5427222"/>
            <a:ext cx="3072358" cy="378042"/>
          </a:xfrm>
          <a:prstGeom prst="rect">
            <a:avLst/>
          </a:prstGeom>
        </p:spPr>
        <p:txBody>
          <a:bodyPr/>
          <a:lstStyle/>
          <a:p>
            <a:pPr algn="r"/>
            <a:fld id="{CBC46984-3EBE-41C3-89AC-B4134D0B3EC1}" type="slidenum">
              <a:rPr lang="en-ZA" sz="900">
                <a:latin typeface="Arial" pitchFamily="34" charset="0"/>
                <a:cs typeface="Arial" pitchFamily="34" charset="0"/>
              </a:rPr>
              <a:pPr algn="r"/>
              <a:t>1</a:t>
            </a:fld>
            <a:endParaRPr lang="en-ZA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F6D0B1E-24BA-4944-2F5E-AA9BEC9AED89}"/>
              </a:ext>
            </a:extLst>
          </p:cNvPr>
          <p:cNvSpPr/>
          <p:nvPr/>
        </p:nvSpPr>
        <p:spPr>
          <a:xfrm>
            <a:off x="2626475" y="2875002"/>
            <a:ext cx="4705627" cy="669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endParaRPr lang="en-GB" sz="1350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 Videos </a:t>
            </a:r>
            <a:endParaRPr lang="en-GB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93830A-2900-3072-D2B0-82A5D7E24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9">
            <a:extLst>
              <a:ext uri="{FF2B5EF4-FFF2-40B4-BE49-F238E27FC236}">
                <a16:creationId xmlns:a16="http://schemas.microsoft.com/office/drawing/2014/main" id="{7B4C81C2-C564-540B-184C-DDF80E24CE7F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CBC9D6-51B6-22E8-F649-071F4EF59426}"/>
              </a:ext>
            </a:extLst>
          </p:cNvPr>
          <p:cNvSpPr/>
          <p:nvPr/>
        </p:nvSpPr>
        <p:spPr>
          <a:xfrm>
            <a:off x="3000364" y="5786454"/>
            <a:ext cx="1571636" cy="10715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DF678649-E42A-921F-16CE-53205B73D31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14400" y="5715000"/>
            <a:ext cx="7834064" cy="1143000"/>
          </a:xfrm>
          <a:prstGeom prst="rect">
            <a:avLst/>
          </a:prstGeom>
        </p:spPr>
        <p:txBody>
          <a:bodyPr/>
          <a:lstStyle/>
          <a:p>
            <a:pPr algn="r"/>
            <a:fld id="{034BC01B-5C8B-4466-B861-7223A51BC0CB}" type="slidenum">
              <a:rPr lang="en-ZA" sz="1200" smtClean="0">
                <a:latin typeface="Arial" pitchFamily="34" charset="0"/>
                <a:cs typeface="Arial" pitchFamily="34" charset="0"/>
              </a:rPr>
              <a:pPr algn="r"/>
              <a:t>2</a:t>
            </a:fld>
            <a:r>
              <a:rPr lang="en-ZA" dirty="0"/>
              <a:t> 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A6B6948E-5DA1-A016-03C2-840E00702C9D}"/>
              </a:ext>
            </a:extLst>
          </p:cNvPr>
          <p:cNvSpPr txBox="1">
            <a:spLocks noChangeArrowheads="1"/>
          </p:cNvSpPr>
          <p:nvPr/>
        </p:nvSpPr>
        <p:spPr>
          <a:xfrm>
            <a:off x="467544" y="262961"/>
            <a:ext cx="5724128" cy="691022"/>
          </a:xfrm>
          <a:prstGeom prst="rect">
            <a:avLst/>
          </a:prstGeom>
        </p:spPr>
        <p:txBody>
          <a:bodyPr tIns="45720" rIns="91440" bIns="45720" anchor="b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40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rPr>
              <a:t>Training Videos</a:t>
            </a:r>
            <a:endParaRPr kumimoji="0" lang="en-GB" sz="4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63BCE0-48DA-65D7-658F-2424B26A95B0}"/>
              </a:ext>
            </a:extLst>
          </p:cNvPr>
          <p:cNvSpPr txBox="1">
            <a:spLocks/>
          </p:cNvSpPr>
          <p:nvPr/>
        </p:nvSpPr>
        <p:spPr>
          <a:xfrm>
            <a:off x="3347864" y="638647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ZA" sz="1100" dirty="0">
                <a:latin typeface="Arial" panose="020B0604020202020204" pitchFamily="34" charset="0"/>
                <a:cs typeface="Arial" panose="020B0604020202020204" pitchFamily="34" charset="0"/>
              </a:rPr>
              <a:t>Slide </a:t>
            </a:r>
            <a:fld id="{3679F7B0-1640-40A4-961D-9812F3427331}" type="slidenum">
              <a:rPr lang="en-ZA" sz="1100" smtClean="0">
                <a:latin typeface="Arial" panose="020B0604020202020204" pitchFamily="34" charset="0"/>
                <a:cs typeface="Arial" panose="020B0604020202020204" pitchFamily="34" charset="0"/>
              </a:rPr>
              <a:pPr algn="r"/>
              <a:t>2</a:t>
            </a:fld>
            <a:endParaRPr lang="en-ZA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EFDA07-992F-55CE-3FFB-4C8553096047}"/>
              </a:ext>
            </a:extLst>
          </p:cNvPr>
          <p:cNvSpPr txBox="1"/>
          <p:nvPr/>
        </p:nvSpPr>
        <p:spPr>
          <a:xfrm>
            <a:off x="467544" y="1340768"/>
            <a:ext cx="7992888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ZA" sz="2800" b="0" i="0" u="none" strike="noStrike" baseline="0" dirty="0">
                <a:solidFill>
                  <a:srgbClr val="1E1815"/>
                </a:solidFill>
                <a:latin typeface="Plantin Light"/>
                <a:hlinkClick r:id="rId3"/>
              </a:rPr>
              <a:t>https://www.youtube.com/@noks2001</a:t>
            </a:r>
            <a:endParaRPr lang="en-ZA" sz="2800" b="0" i="0" u="none" strike="noStrike" baseline="0" dirty="0">
              <a:solidFill>
                <a:srgbClr val="1E1815"/>
              </a:solidFill>
              <a:latin typeface="Plantin Light"/>
            </a:endParaRPr>
          </a:p>
          <a:p>
            <a:pPr marL="914400" lvl="1" indent="-457200" algn="just">
              <a:buFontTx/>
              <a:buChar char="−"/>
            </a:pPr>
            <a:r>
              <a:rPr lang="en-ZA" sz="2800" dirty="0">
                <a:solidFill>
                  <a:srgbClr val="1E1815"/>
                </a:solidFill>
                <a:latin typeface="Plantin Light"/>
              </a:rPr>
              <a:t>TB LAM FINAL VIDEO 2021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ZA" sz="2800" b="0" i="0" u="none" strike="noStrike" baseline="0" dirty="0">
                <a:solidFill>
                  <a:srgbClr val="1E1815"/>
                </a:solidFill>
                <a:latin typeface="Plantin Light"/>
                <a:hlinkClick r:id="rId4"/>
              </a:rPr>
              <a:t>https://www.youtube.com/watch?v=NWhbdd2Czdo&amp;list=PPSV</a:t>
            </a:r>
            <a:endParaRPr lang="en-ZA" sz="2800" b="0" i="0" u="none" strike="noStrike" baseline="0" dirty="0">
              <a:solidFill>
                <a:srgbClr val="1E1815"/>
              </a:solidFill>
              <a:latin typeface="Plantin Light"/>
            </a:endParaRPr>
          </a:p>
          <a:p>
            <a:pPr marL="914400" lvl="1" indent="-457200" algn="just">
              <a:buFontTx/>
              <a:buChar char="−"/>
            </a:pPr>
            <a:r>
              <a:rPr lang="en-ZA" sz="2800" dirty="0">
                <a:solidFill>
                  <a:srgbClr val="1E1815"/>
                </a:solidFill>
                <a:latin typeface="Plantin Light"/>
              </a:rPr>
              <a:t>Tuberculosis Meningitis in Children</a:t>
            </a:r>
            <a:endParaRPr lang="en-ZA" sz="2800" b="0" i="0" u="none" strike="noStrike" baseline="0" dirty="0">
              <a:solidFill>
                <a:srgbClr val="1E1815"/>
              </a:solidFill>
              <a:latin typeface="Plantin Light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ZA" sz="2800" b="0" i="0" u="none" strike="noStrike" baseline="0" dirty="0">
                <a:solidFill>
                  <a:srgbClr val="1E1815"/>
                </a:solidFill>
                <a:latin typeface="Plantin Light"/>
                <a:hlinkClick r:id="rId5"/>
              </a:rPr>
              <a:t>https://www.youtube.com/watch?v=F08U1DNSFy8</a:t>
            </a:r>
            <a:endParaRPr lang="en-ZA" sz="2800" b="0" i="0" u="none" strike="noStrike" baseline="0" dirty="0">
              <a:solidFill>
                <a:srgbClr val="1E1815"/>
              </a:solidFill>
              <a:latin typeface="Plantin Light"/>
            </a:endParaRPr>
          </a:p>
          <a:p>
            <a:pPr marL="914400" lvl="1" indent="-457200" algn="just">
              <a:buFontTx/>
              <a:buChar char="−"/>
            </a:pPr>
            <a:r>
              <a:rPr lang="en-ZA" sz="2800" b="0" i="0" u="none" strike="noStrike" baseline="0" dirty="0">
                <a:solidFill>
                  <a:srgbClr val="1E1815"/>
                </a:solidFill>
                <a:latin typeface="Plantin Light"/>
              </a:rPr>
              <a:t>Training video: Tuberculin skin testing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b="0" i="0" u="none" strike="noStrike" baseline="0" dirty="0">
                <a:solidFill>
                  <a:srgbClr val="1E1815"/>
                </a:solidFill>
                <a:latin typeface="Plantin Light"/>
                <a:hlinkClick r:id="rId6"/>
              </a:rPr>
              <a:t>https://www.youtube.com/watch?v=LkXcW4DJ7aw</a:t>
            </a:r>
            <a:endParaRPr lang="en-US" sz="2800" b="0" i="0" u="none" strike="noStrike" baseline="0" dirty="0">
              <a:solidFill>
                <a:srgbClr val="1E1815"/>
              </a:solidFill>
              <a:latin typeface="Plantin Light"/>
            </a:endParaRPr>
          </a:p>
          <a:p>
            <a:pPr marL="914400" lvl="1" indent="-457200" algn="just">
              <a:buFontTx/>
              <a:buChar char="−"/>
            </a:pPr>
            <a:r>
              <a:rPr lang="en-US" sz="2800" b="0" i="0" u="none" strike="noStrike" baseline="0" dirty="0">
                <a:solidFill>
                  <a:srgbClr val="1E1815"/>
                </a:solidFill>
                <a:latin typeface="Plantin Light"/>
              </a:rPr>
              <a:t>SHINE: TB treatment for children (Full version)</a:t>
            </a:r>
            <a:endParaRPr lang="en-ZA" sz="2800" b="0" i="0" u="none" strike="noStrike" baseline="0" dirty="0">
              <a:solidFill>
                <a:srgbClr val="1E1815"/>
              </a:solidFill>
              <a:latin typeface="Plantin Light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ZA" sz="2800" b="0" i="0" u="none" strike="noStrike" baseline="0" dirty="0">
              <a:solidFill>
                <a:srgbClr val="1E1815"/>
              </a:solidFill>
              <a:latin typeface="Plantin Light"/>
            </a:endParaRPr>
          </a:p>
          <a:p>
            <a:pPr algn="just"/>
            <a:endParaRPr lang="en-US" sz="2800" b="0" i="0" u="none" strike="noStrike" baseline="0" dirty="0">
              <a:solidFill>
                <a:srgbClr val="000000"/>
              </a:solidFill>
              <a:latin typeface="Plantin Light"/>
            </a:endParaRPr>
          </a:p>
        </p:txBody>
      </p:sp>
    </p:spTree>
    <p:extLst>
      <p:ext uri="{BB962C8B-B14F-4D97-AF65-F5344CB8AC3E}">
        <p14:creationId xmlns:p14="http://schemas.microsoft.com/office/powerpoint/2010/main" val="931415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50B09-82D9-4B4F-AEA9-EFEA7A9A6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2402886"/>
            <a:ext cx="6750751" cy="511156"/>
          </a:xfrm>
        </p:spPr>
        <p:txBody>
          <a:bodyPr/>
          <a:lstStyle/>
          <a:p>
            <a:r>
              <a:rPr lang="en-US" sz="17250" b="1" dirty="0">
                <a:latin typeface="Cochocib Script Latin Pro" panose="020B0604020202020204" pitchFamily="2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772850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On-screen Show (4:3)</PresentationFormat>
  <Paragraphs>19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Cochocib Script Latin Pro</vt:lpstr>
      <vt:lpstr>Open Sans</vt:lpstr>
      <vt:lpstr>Plantin Light</vt:lpstr>
      <vt:lpstr>Custom Design</vt:lpstr>
      <vt:lpstr>1</vt:lpstr>
      <vt:lpstr>2 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Schmim</dc:creator>
  <cp:lastModifiedBy>Nokwazi Dlamini</cp:lastModifiedBy>
  <cp:revision>38</cp:revision>
  <cp:lastPrinted>2024-04-18T12:10:32Z</cp:lastPrinted>
  <dcterms:created xsi:type="dcterms:W3CDTF">2013-10-17T06:13:57Z</dcterms:created>
  <dcterms:modified xsi:type="dcterms:W3CDTF">2025-02-13T08:21:29Z</dcterms:modified>
</cp:coreProperties>
</file>