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5"/>
  </p:notesMasterIdLst>
  <p:handoutMasterIdLst>
    <p:handoutMasterId r:id="rId26"/>
  </p:handoutMasterIdLst>
  <p:sldIdLst>
    <p:sldId id="256" r:id="rId2"/>
    <p:sldId id="451" r:id="rId3"/>
    <p:sldId id="443" r:id="rId4"/>
    <p:sldId id="352" r:id="rId5"/>
    <p:sldId id="425" r:id="rId6"/>
    <p:sldId id="362" r:id="rId7"/>
    <p:sldId id="332" r:id="rId8"/>
    <p:sldId id="331" r:id="rId9"/>
    <p:sldId id="363" r:id="rId10"/>
    <p:sldId id="369" r:id="rId11"/>
    <p:sldId id="445" r:id="rId12"/>
    <p:sldId id="368" r:id="rId13"/>
    <p:sldId id="437" r:id="rId14"/>
    <p:sldId id="266" r:id="rId15"/>
    <p:sldId id="267" r:id="rId16"/>
    <p:sldId id="270" r:id="rId17"/>
    <p:sldId id="271" r:id="rId18"/>
    <p:sldId id="446" r:id="rId19"/>
    <p:sldId id="447" r:id="rId20"/>
    <p:sldId id="448" r:id="rId21"/>
    <p:sldId id="377" r:id="rId22"/>
    <p:sldId id="449" r:id="rId23"/>
    <p:sldId id="450"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sie Mphahlele" initials="M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86427" autoAdjust="0"/>
  </p:normalViewPr>
  <p:slideViewPr>
    <p:cSldViewPr>
      <p:cViewPr varScale="1">
        <p:scale>
          <a:sx n="72" d="100"/>
          <a:sy n="72" d="100"/>
        </p:scale>
        <p:origin x="1181"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982631-5EFB-4CF7-BE0D-904086EF9EFA}" type="doc">
      <dgm:prSet loTypeId="urn:microsoft.com/office/officeart/2005/8/layout/process1" loCatId="process" qsTypeId="urn:microsoft.com/office/officeart/2005/8/quickstyle/simple1" qsCatId="simple" csTypeId="urn:microsoft.com/office/officeart/2005/8/colors/colorful4" csCatId="colorful" phldr="1"/>
      <dgm:spPr/>
    </dgm:pt>
    <dgm:pt modelId="{793DD690-A7FE-4ABA-A4E6-9BFEB76AF558}">
      <dgm:prSet phldrT="[Text]" custT="1">
        <dgm:style>
          <a:lnRef idx="3">
            <a:schemeClr val="lt1"/>
          </a:lnRef>
          <a:fillRef idx="1">
            <a:schemeClr val="accent6"/>
          </a:fillRef>
          <a:effectRef idx="1">
            <a:schemeClr val="accent6"/>
          </a:effectRef>
          <a:fontRef idx="minor">
            <a:schemeClr val="lt1"/>
          </a:fontRef>
        </dgm:style>
      </dgm:prSet>
      <dgm:spPr>
        <a:solidFill>
          <a:schemeClr val="accent6">
            <a:lumMod val="75000"/>
          </a:schemeClr>
        </a:solidFill>
      </dgm:spPr>
      <dgm:t>
        <a:bodyPr/>
        <a:lstStyle/>
        <a:p>
          <a:r>
            <a:rPr lang="en-ZA" sz="2400" b="1" dirty="0">
              <a:latin typeface="Gill Sans MT" panose="020B0502020104020203" pitchFamily="34" charset="0"/>
            </a:rPr>
            <a:t>TB EXPOSURE</a:t>
          </a:r>
          <a:endParaRPr lang="en-US" sz="2400" dirty="0">
            <a:latin typeface="Gill Sans MT" panose="020B0502020104020203" pitchFamily="34" charset="0"/>
          </a:endParaRPr>
        </a:p>
      </dgm:t>
    </dgm:pt>
    <dgm:pt modelId="{963B860B-6DBD-4D75-84E6-A48DA1E11F0A}" type="parTrans" cxnId="{567902CF-04B7-458D-84F6-4C8C309CF82A}">
      <dgm:prSet/>
      <dgm:spPr/>
      <dgm:t>
        <a:bodyPr/>
        <a:lstStyle/>
        <a:p>
          <a:endParaRPr lang="en-US"/>
        </a:p>
      </dgm:t>
    </dgm:pt>
    <dgm:pt modelId="{5113DFC6-1E55-4BEF-8A1C-D9C702467B30}" type="sibTrans" cxnId="{567902CF-04B7-458D-84F6-4C8C309CF82A}">
      <dgm:prSet>
        <dgm:style>
          <a:lnRef idx="2">
            <a:schemeClr val="accent6">
              <a:shade val="50000"/>
            </a:schemeClr>
          </a:lnRef>
          <a:fillRef idx="1">
            <a:schemeClr val="accent6"/>
          </a:fillRef>
          <a:effectRef idx="0">
            <a:schemeClr val="accent6"/>
          </a:effectRef>
          <a:fontRef idx="minor">
            <a:schemeClr val="lt1"/>
          </a:fontRef>
        </dgm:style>
      </dgm:prSet>
      <dgm:spPr>
        <a:solidFill>
          <a:schemeClr val="accent6">
            <a:lumMod val="75000"/>
          </a:schemeClr>
        </a:solidFill>
        <a:ln>
          <a:noFill/>
        </a:ln>
      </dgm:spPr>
      <dgm:t>
        <a:bodyPr/>
        <a:lstStyle/>
        <a:p>
          <a:endParaRPr lang="en-US"/>
        </a:p>
      </dgm:t>
    </dgm:pt>
    <dgm:pt modelId="{816E8272-4379-4679-9B68-D7D409BEBB5A}">
      <dgm:prSet phldrT="[Text]" custT="1">
        <dgm:style>
          <a:lnRef idx="3">
            <a:schemeClr val="lt1"/>
          </a:lnRef>
          <a:fillRef idx="1">
            <a:schemeClr val="accent4"/>
          </a:fillRef>
          <a:effectRef idx="1">
            <a:schemeClr val="accent4"/>
          </a:effectRef>
          <a:fontRef idx="minor">
            <a:schemeClr val="lt1"/>
          </a:fontRef>
        </dgm:style>
      </dgm:prSet>
      <dgm:spPr>
        <a:solidFill>
          <a:srgbClr val="7030A0"/>
        </a:solidFill>
      </dgm:spPr>
      <dgm:t>
        <a:bodyPr/>
        <a:lstStyle/>
        <a:p>
          <a:r>
            <a:rPr lang="en-ZA" sz="2400" b="1" dirty="0">
              <a:latin typeface="Gill Sans MT" panose="020B0502020104020203" pitchFamily="34" charset="0"/>
            </a:rPr>
            <a:t>TB INFECTION</a:t>
          </a:r>
          <a:endParaRPr lang="en-US" sz="2400" dirty="0">
            <a:latin typeface="Gill Sans MT" panose="020B0502020104020203" pitchFamily="34" charset="0"/>
          </a:endParaRPr>
        </a:p>
      </dgm:t>
    </dgm:pt>
    <dgm:pt modelId="{D59F3678-4E72-47E3-B6AB-05CBE0A862E5}" type="parTrans" cxnId="{9CC5A04D-C1D8-495A-975C-9FE879F354A1}">
      <dgm:prSet/>
      <dgm:spPr/>
      <dgm:t>
        <a:bodyPr/>
        <a:lstStyle/>
        <a:p>
          <a:endParaRPr lang="en-US"/>
        </a:p>
      </dgm:t>
    </dgm:pt>
    <dgm:pt modelId="{1B5D58CD-6F75-4C3F-84F0-615928E4C3B5}" type="sibTrans" cxnId="{9CC5A04D-C1D8-495A-975C-9FE879F354A1}">
      <dgm:prSet>
        <dgm:style>
          <a:lnRef idx="2">
            <a:schemeClr val="accent4">
              <a:shade val="50000"/>
            </a:schemeClr>
          </a:lnRef>
          <a:fillRef idx="1">
            <a:schemeClr val="accent4"/>
          </a:fillRef>
          <a:effectRef idx="0">
            <a:schemeClr val="accent4"/>
          </a:effectRef>
          <a:fontRef idx="minor">
            <a:schemeClr val="lt1"/>
          </a:fontRef>
        </dgm:style>
      </dgm:prSet>
      <dgm:spPr>
        <a:solidFill>
          <a:srgbClr val="7030A0"/>
        </a:solidFill>
        <a:ln>
          <a:noFill/>
        </a:ln>
      </dgm:spPr>
      <dgm:t>
        <a:bodyPr/>
        <a:lstStyle/>
        <a:p>
          <a:endParaRPr lang="en-US"/>
        </a:p>
      </dgm:t>
    </dgm:pt>
    <dgm:pt modelId="{019020CE-7731-48FC-B144-BA63AF5852D5}">
      <dgm:prSet custT="1">
        <dgm:style>
          <a:lnRef idx="3">
            <a:schemeClr val="lt1"/>
          </a:lnRef>
          <a:fillRef idx="1">
            <a:schemeClr val="accent5"/>
          </a:fillRef>
          <a:effectRef idx="1">
            <a:schemeClr val="accent5"/>
          </a:effectRef>
          <a:fontRef idx="minor">
            <a:schemeClr val="lt1"/>
          </a:fontRef>
        </dgm:style>
      </dgm:prSet>
      <dgm:spPr>
        <a:solidFill>
          <a:srgbClr val="0070C0"/>
        </a:solidFill>
      </dgm:spPr>
      <dgm:t>
        <a:bodyPr/>
        <a:lstStyle/>
        <a:p>
          <a:r>
            <a:rPr lang="en-ZA" sz="2400" b="1" dirty="0">
              <a:latin typeface="Gill Sans MT" panose="020B0502020104020203" pitchFamily="34" charset="0"/>
            </a:rPr>
            <a:t>TB DISEASE</a:t>
          </a:r>
          <a:endParaRPr lang="en-US" sz="2400" dirty="0">
            <a:latin typeface="Gill Sans MT" panose="020B0502020104020203" pitchFamily="34" charset="0"/>
          </a:endParaRPr>
        </a:p>
      </dgm:t>
    </dgm:pt>
    <dgm:pt modelId="{4CAD36AE-5A76-4725-B914-D5BEF103B9AC}" type="parTrans" cxnId="{99281D85-5D71-456A-B6E4-097F4D0475BE}">
      <dgm:prSet/>
      <dgm:spPr/>
      <dgm:t>
        <a:bodyPr/>
        <a:lstStyle/>
        <a:p>
          <a:endParaRPr lang="en-US"/>
        </a:p>
      </dgm:t>
    </dgm:pt>
    <dgm:pt modelId="{BD9DEA14-10EA-484D-B83E-D3892C559F6D}" type="sibTrans" cxnId="{99281D85-5D71-456A-B6E4-097F4D0475BE}">
      <dgm:prSet/>
      <dgm:spPr>
        <a:solidFill>
          <a:srgbClr val="0070C0"/>
        </a:solidFill>
      </dgm:spPr>
      <dgm:t>
        <a:bodyPr/>
        <a:lstStyle/>
        <a:p>
          <a:endParaRPr lang="en-US"/>
        </a:p>
      </dgm:t>
    </dgm:pt>
    <dgm:pt modelId="{1D3C751E-45E7-4212-8DE5-56ACDA98498C}" type="pres">
      <dgm:prSet presAssocID="{59982631-5EFB-4CF7-BE0D-904086EF9EFA}" presName="Name0" presStyleCnt="0">
        <dgm:presLayoutVars>
          <dgm:dir/>
          <dgm:resizeHandles val="exact"/>
        </dgm:presLayoutVars>
      </dgm:prSet>
      <dgm:spPr/>
    </dgm:pt>
    <dgm:pt modelId="{91BF1A08-E176-4B74-A02C-60CE912F139A}" type="pres">
      <dgm:prSet presAssocID="{793DD690-A7FE-4ABA-A4E6-9BFEB76AF558}" presName="node" presStyleLbl="node1" presStyleIdx="0" presStyleCnt="3" custScaleX="123832">
        <dgm:presLayoutVars>
          <dgm:bulletEnabled val="1"/>
        </dgm:presLayoutVars>
      </dgm:prSet>
      <dgm:spPr/>
    </dgm:pt>
    <dgm:pt modelId="{00148409-3BB9-4540-88EA-855A459F16E6}" type="pres">
      <dgm:prSet presAssocID="{5113DFC6-1E55-4BEF-8A1C-D9C702467B30}" presName="sibTrans" presStyleLbl="sibTrans2D1" presStyleIdx="0" presStyleCnt="2"/>
      <dgm:spPr/>
    </dgm:pt>
    <dgm:pt modelId="{3BC5F066-B988-480A-8260-16B7AAAC0F6D}" type="pres">
      <dgm:prSet presAssocID="{5113DFC6-1E55-4BEF-8A1C-D9C702467B30}" presName="connectorText" presStyleLbl="sibTrans2D1" presStyleIdx="0" presStyleCnt="2"/>
      <dgm:spPr/>
    </dgm:pt>
    <dgm:pt modelId="{A178C350-8611-4F63-A41C-54A6FE2D21A2}" type="pres">
      <dgm:prSet presAssocID="{816E8272-4379-4679-9B68-D7D409BEBB5A}" presName="node" presStyleLbl="node1" presStyleIdx="1" presStyleCnt="3" custScaleX="129242">
        <dgm:presLayoutVars>
          <dgm:bulletEnabled val="1"/>
        </dgm:presLayoutVars>
      </dgm:prSet>
      <dgm:spPr/>
    </dgm:pt>
    <dgm:pt modelId="{F46E3609-495E-4814-B085-EE9F73B2685B}" type="pres">
      <dgm:prSet presAssocID="{1B5D58CD-6F75-4C3F-84F0-615928E4C3B5}" presName="sibTrans" presStyleLbl="sibTrans2D1" presStyleIdx="1" presStyleCnt="2"/>
      <dgm:spPr/>
    </dgm:pt>
    <dgm:pt modelId="{0836AE40-9C43-4EFE-AB9E-B70F420D471F}" type="pres">
      <dgm:prSet presAssocID="{1B5D58CD-6F75-4C3F-84F0-615928E4C3B5}" presName="connectorText" presStyleLbl="sibTrans2D1" presStyleIdx="1" presStyleCnt="2"/>
      <dgm:spPr/>
    </dgm:pt>
    <dgm:pt modelId="{16C422D9-7DD1-4267-A632-2E14C89F1038}" type="pres">
      <dgm:prSet presAssocID="{019020CE-7731-48FC-B144-BA63AF5852D5}" presName="node" presStyleLbl="node1" presStyleIdx="2" presStyleCnt="3">
        <dgm:presLayoutVars>
          <dgm:bulletEnabled val="1"/>
        </dgm:presLayoutVars>
      </dgm:prSet>
      <dgm:spPr/>
    </dgm:pt>
  </dgm:ptLst>
  <dgm:cxnLst>
    <dgm:cxn modelId="{A6732A05-8AB1-4C4F-9379-AC1E83C63C7E}" type="presOf" srcId="{5113DFC6-1E55-4BEF-8A1C-D9C702467B30}" destId="{00148409-3BB9-4540-88EA-855A459F16E6}" srcOrd="0" destOrd="0" presId="urn:microsoft.com/office/officeart/2005/8/layout/process1"/>
    <dgm:cxn modelId="{95BC702C-5392-4113-AC4B-049EF07673FB}" type="presOf" srcId="{816E8272-4379-4679-9B68-D7D409BEBB5A}" destId="{A178C350-8611-4F63-A41C-54A6FE2D21A2}" srcOrd="0" destOrd="0" presId="urn:microsoft.com/office/officeart/2005/8/layout/process1"/>
    <dgm:cxn modelId="{83C76F5F-034F-49D7-8062-60902D815AF2}" type="presOf" srcId="{1B5D58CD-6F75-4C3F-84F0-615928E4C3B5}" destId="{F46E3609-495E-4814-B085-EE9F73B2685B}" srcOrd="0" destOrd="0" presId="urn:microsoft.com/office/officeart/2005/8/layout/process1"/>
    <dgm:cxn modelId="{9CC5A04D-C1D8-495A-975C-9FE879F354A1}" srcId="{59982631-5EFB-4CF7-BE0D-904086EF9EFA}" destId="{816E8272-4379-4679-9B68-D7D409BEBB5A}" srcOrd="1" destOrd="0" parTransId="{D59F3678-4E72-47E3-B6AB-05CBE0A862E5}" sibTransId="{1B5D58CD-6F75-4C3F-84F0-615928E4C3B5}"/>
    <dgm:cxn modelId="{CDED2672-652C-4158-A013-A8A5A0324C5E}" type="presOf" srcId="{793DD690-A7FE-4ABA-A4E6-9BFEB76AF558}" destId="{91BF1A08-E176-4B74-A02C-60CE912F139A}" srcOrd="0" destOrd="0" presId="urn:microsoft.com/office/officeart/2005/8/layout/process1"/>
    <dgm:cxn modelId="{99281D85-5D71-456A-B6E4-097F4D0475BE}" srcId="{59982631-5EFB-4CF7-BE0D-904086EF9EFA}" destId="{019020CE-7731-48FC-B144-BA63AF5852D5}" srcOrd="2" destOrd="0" parTransId="{4CAD36AE-5A76-4725-B914-D5BEF103B9AC}" sibTransId="{BD9DEA14-10EA-484D-B83E-D3892C559F6D}"/>
    <dgm:cxn modelId="{D86C1C9B-1A84-470C-824D-BE17750F11B1}" type="presOf" srcId="{5113DFC6-1E55-4BEF-8A1C-D9C702467B30}" destId="{3BC5F066-B988-480A-8260-16B7AAAC0F6D}" srcOrd="1" destOrd="0" presId="urn:microsoft.com/office/officeart/2005/8/layout/process1"/>
    <dgm:cxn modelId="{67B7F0AF-21F0-48DD-842D-6A6A73E89E9F}" type="presOf" srcId="{1B5D58CD-6F75-4C3F-84F0-615928E4C3B5}" destId="{0836AE40-9C43-4EFE-AB9E-B70F420D471F}" srcOrd="1" destOrd="0" presId="urn:microsoft.com/office/officeart/2005/8/layout/process1"/>
    <dgm:cxn modelId="{567902CF-04B7-458D-84F6-4C8C309CF82A}" srcId="{59982631-5EFB-4CF7-BE0D-904086EF9EFA}" destId="{793DD690-A7FE-4ABA-A4E6-9BFEB76AF558}" srcOrd="0" destOrd="0" parTransId="{963B860B-6DBD-4D75-84E6-A48DA1E11F0A}" sibTransId="{5113DFC6-1E55-4BEF-8A1C-D9C702467B30}"/>
    <dgm:cxn modelId="{ACEB00DF-8092-44C3-B8A1-7C63E7F431CC}" type="presOf" srcId="{019020CE-7731-48FC-B144-BA63AF5852D5}" destId="{16C422D9-7DD1-4267-A632-2E14C89F1038}" srcOrd="0" destOrd="0" presId="urn:microsoft.com/office/officeart/2005/8/layout/process1"/>
    <dgm:cxn modelId="{990AF6E0-6DBC-4654-BF80-77F04FFBE53B}" type="presOf" srcId="{59982631-5EFB-4CF7-BE0D-904086EF9EFA}" destId="{1D3C751E-45E7-4212-8DE5-56ACDA98498C}" srcOrd="0" destOrd="0" presId="urn:microsoft.com/office/officeart/2005/8/layout/process1"/>
    <dgm:cxn modelId="{A3AACC35-4336-4BDC-BC2F-FA41D1C32776}" type="presParOf" srcId="{1D3C751E-45E7-4212-8DE5-56ACDA98498C}" destId="{91BF1A08-E176-4B74-A02C-60CE912F139A}" srcOrd="0" destOrd="0" presId="urn:microsoft.com/office/officeart/2005/8/layout/process1"/>
    <dgm:cxn modelId="{E5E317DD-E51A-4FEF-ACAB-A2D27B6C9E14}" type="presParOf" srcId="{1D3C751E-45E7-4212-8DE5-56ACDA98498C}" destId="{00148409-3BB9-4540-88EA-855A459F16E6}" srcOrd="1" destOrd="0" presId="urn:microsoft.com/office/officeart/2005/8/layout/process1"/>
    <dgm:cxn modelId="{AA175E51-52F5-417E-A580-EE16AA2229B3}" type="presParOf" srcId="{00148409-3BB9-4540-88EA-855A459F16E6}" destId="{3BC5F066-B988-480A-8260-16B7AAAC0F6D}" srcOrd="0" destOrd="0" presId="urn:microsoft.com/office/officeart/2005/8/layout/process1"/>
    <dgm:cxn modelId="{D49D36EB-08D9-4734-BBE8-8398A36CB49F}" type="presParOf" srcId="{1D3C751E-45E7-4212-8DE5-56ACDA98498C}" destId="{A178C350-8611-4F63-A41C-54A6FE2D21A2}" srcOrd="2" destOrd="0" presId="urn:microsoft.com/office/officeart/2005/8/layout/process1"/>
    <dgm:cxn modelId="{A0641940-DA5C-4DAC-956E-FC4975DCC48B}" type="presParOf" srcId="{1D3C751E-45E7-4212-8DE5-56ACDA98498C}" destId="{F46E3609-495E-4814-B085-EE9F73B2685B}" srcOrd="3" destOrd="0" presId="urn:microsoft.com/office/officeart/2005/8/layout/process1"/>
    <dgm:cxn modelId="{360384D8-E0FB-416A-B1C5-A8769A2D33CA}" type="presParOf" srcId="{F46E3609-495E-4814-B085-EE9F73B2685B}" destId="{0836AE40-9C43-4EFE-AB9E-B70F420D471F}" srcOrd="0" destOrd="0" presId="urn:microsoft.com/office/officeart/2005/8/layout/process1"/>
    <dgm:cxn modelId="{B987707A-D1D5-4121-B06B-D1310A4A05E7}" type="presParOf" srcId="{1D3C751E-45E7-4212-8DE5-56ACDA98498C}" destId="{16C422D9-7DD1-4267-A632-2E14C89F103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9FD235-2577-7A4D-8AFD-5F977DED211C}" type="doc">
      <dgm:prSet loTypeId="urn:microsoft.com/office/officeart/2008/layout/HorizontalMultiLevelHierarchy" loCatId="" qsTypeId="urn:microsoft.com/office/officeart/2005/8/quickstyle/simple4" qsCatId="simple" csTypeId="urn:microsoft.com/office/officeart/2005/8/colors/accent3_4" csCatId="accent3" phldr="1"/>
      <dgm:spPr/>
      <dgm:t>
        <a:bodyPr/>
        <a:lstStyle/>
        <a:p>
          <a:endParaRPr lang="en-US"/>
        </a:p>
      </dgm:t>
    </dgm:pt>
    <dgm:pt modelId="{7066805C-8EAC-3641-9BEB-76E8F6C9158F}">
      <dgm:prSet phldrT="[Text]" custT="1"/>
      <dgm:spPr>
        <a:solidFill>
          <a:schemeClr val="accent3">
            <a:lumMod val="50000"/>
          </a:schemeClr>
        </a:solidFill>
      </dgm:spPr>
      <dgm:t>
        <a:bodyPr/>
        <a:lstStyle/>
        <a:p>
          <a:r>
            <a:rPr lang="en-US" sz="2800" dirty="0">
              <a:solidFill>
                <a:schemeClr val="bg1"/>
              </a:solidFill>
            </a:rPr>
            <a:t>Who is eligible for TPT?</a:t>
          </a:r>
        </a:p>
      </dgm:t>
    </dgm:pt>
    <dgm:pt modelId="{55E0883D-D91B-5B4A-B531-238B8B83D9EB}" type="parTrans" cxnId="{41E7CB11-CD9C-6D44-B576-A1D425D487D3}">
      <dgm:prSet/>
      <dgm:spPr/>
      <dgm:t>
        <a:bodyPr/>
        <a:lstStyle/>
        <a:p>
          <a:endParaRPr lang="en-US"/>
        </a:p>
      </dgm:t>
    </dgm:pt>
    <dgm:pt modelId="{4724A811-7421-D54C-B4E2-B6AAB41A284E}" type="sibTrans" cxnId="{41E7CB11-CD9C-6D44-B576-A1D425D487D3}">
      <dgm:prSet/>
      <dgm:spPr/>
      <dgm:t>
        <a:bodyPr/>
        <a:lstStyle/>
        <a:p>
          <a:endParaRPr lang="en-US"/>
        </a:p>
      </dgm:t>
    </dgm:pt>
    <dgm:pt modelId="{597FF201-2190-524A-AD57-54D7EBA9529C}">
      <dgm:prSet phldrT="[Text]" custT="1"/>
      <dgm:spPr>
        <a:solidFill>
          <a:schemeClr val="accent3">
            <a:lumMod val="50000"/>
          </a:schemeClr>
        </a:solidFill>
      </dgm:spPr>
      <dgm:t>
        <a:bodyPr lIns="108000" rIns="108000"/>
        <a:lstStyle/>
        <a:p>
          <a:pPr marL="179388" indent="0" algn="ctr">
            <a:lnSpc>
              <a:spcPct val="100000"/>
            </a:lnSpc>
            <a:spcAft>
              <a:spcPts val="0"/>
            </a:spcAft>
            <a:buNone/>
          </a:pPr>
          <a:r>
            <a:rPr lang="en-US" sz="1800" b="1" dirty="0">
              <a:solidFill>
                <a:schemeClr val="bg1"/>
              </a:solidFill>
            </a:rPr>
            <a:t>All People living with HIV</a:t>
          </a:r>
        </a:p>
        <a:p>
          <a:pPr marL="179388" indent="0" algn="l">
            <a:lnSpc>
              <a:spcPct val="100000"/>
            </a:lnSpc>
            <a:spcAft>
              <a:spcPts val="0"/>
            </a:spcAft>
            <a:buFont typeface="Arial" panose="020B0604020202020204" pitchFamily="34" charset="0"/>
            <a:buNone/>
          </a:pPr>
          <a:r>
            <a:rPr lang="en-US" sz="1600" dirty="0">
              <a:solidFill>
                <a:schemeClr val="bg1"/>
              </a:solidFill>
            </a:rPr>
            <a:t>Who have not completed a course of TPT before</a:t>
          </a:r>
        </a:p>
        <a:p>
          <a:pPr marL="179388" indent="0" algn="l">
            <a:lnSpc>
              <a:spcPct val="100000"/>
            </a:lnSpc>
            <a:spcAft>
              <a:spcPts val="0"/>
            </a:spcAft>
            <a:buFont typeface="Arial" panose="020B0604020202020204" pitchFamily="34" charset="0"/>
            <a:buNone/>
          </a:pPr>
          <a:r>
            <a:rPr lang="en-US" sz="1600" b="0" dirty="0">
              <a:solidFill>
                <a:schemeClr val="bg1"/>
              </a:solidFill>
            </a:rPr>
            <a:t>Who are contacts of people with active TB</a:t>
          </a:r>
        </a:p>
      </dgm:t>
    </dgm:pt>
    <dgm:pt modelId="{8CFF0997-C7CC-E14A-A417-EB47346BBEA0}" type="parTrans" cxnId="{38C6D5F4-A235-AA47-9A4B-A44FF8C2B66E}">
      <dgm:prSet/>
      <dgm:spPr>
        <a:ln>
          <a:solidFill>
            <a:srgbClr val="178CCC"/>
          </a:solidFill>
        </a:ln>
      </dgm:spPr>
      <dgm:t>
        <a:bodyPr/>
        <a:lstStyle/>
        <a:p>
          <a:endParaRPr lang="en-US" dirty="0"/>
        </a:p>
      </dgm:t>
    </dgm:pt>
    <dgm:pt modelId="{D22D0F77-E17A-1947-BCC5-364AD796A9B9}" type="sibTrans" cxnId="{38C6D5F4-A235-AA47-9A4B-A44FF8C2B66E}">
      <dgm:prSet/>
      <dgm:spPr/>
      <dgm:t>
        <a:bodyPr/>
        <a:lstStyle/>
        <a:p>
          <a:endParaRPr lang="en-US"/>
        </a:p>
      </dgm:t>
    </dgm:pt>
    <dgm:pt modelId="{1FFADA91-A1C7-9743-AD3A-4121D65844BE}">
      <dgm:prSet phldrT="[Text]" custT="1"/>
      <dgm:spPr>
        <a:solidFill>
          <a:schemeClr val="accent3">
            <a:lumMod val="50000"/>
          </a:schemeClr>
        </a:solidFill>
      </dgm:spPr>
      <dgm:t>
        <a:bodyPr lIns="108000" rIns="108000"/>
        <a:lstStyle/>
        <a:p>
          <a:pPr>
            <a:lnSpc>
              <a:spcPct val="100000"/>
            </a:lnSpc>
            <a:spcAft>
              <a:spcPts val="0"/>
            </a:spcAft>
            <a:buNone/>
          </a:pPr>
          <a:r>
            <a:rPr lang="en-ZA" sz="1800" b="1" dirty="0">
              <a:solidFill>
                <a:schemeClr val="bg1"/>
              </a:solidFill>
            </a:rPr>
            <a:t>All contacts of people with active TB disease </a:t>
          </a:r>
        </a:p>
        <a:p>
          <a:pPr>
            <a:lnSpc>
              <a:spcPct val="100000"/>
            </a:lnSpc>
            <a:spcAft>
              <a:spcPts val="0"/>
            </a:spcAft>
            <a:buNone/>
          </a:pPr>
          <a:r>
            <a:rPr lang="en-ZA" sz="1800" b="0" dirty="0">
              <a:solidFill>
                <a:schemeClr val="bg1"/>
              </a:solidFill>
            </a:rPr>
            <a:t>in whom active TB disease has been excluded </a:t>
          </a:r>
        </a:p>
      </dgm:t>
    </dgm:pt>
    <dgm:pt modelId="{320E564D-5059-5D4F-BEED-A8734E6DFED8}" type="parTrans" cxnId="{EF7A58CA-9A9A-AD48-9BF1-12159C96FE3B}">
      <dgm:prSet/>
      <dgm:spPr>
        <a:ln>
          <a:solidFill>
            <a:srgbClr val="178CCC"/>
          </a:solidFill>
        </a:ln>
      </dgm:spPr>
      <dgm:t>
        <a:bodyPr/>
        <a:lstStyle/>
        <a:p>
          <a:endParaRPr lang="en-US" dirty="0"/>
        </a:p>
      </dgm:t>
    </dgm:pt>
    <dgm:pt modelId="{5EEC4355-9EA8-CD41-80EA-9C1255898085}" type="sibTrans" cxnId="{EF7A58CA-9A9A-AD48-9BF1-12159C96FE3B}">
      <dgm:prSet/>
      <dgm:spPr/>
      <dgm:t>
        <a:bodyPr/>
        <a:lstStyle/>
        <a:p>
          <a:endParaRPr lang="en-US"/>
        </a:p>
      </dgm:t>
    </dgm:pt>
    <dgm:pt modelId="{9EB0EDE5-075B-1A4E-ABE7-AC41BE151DC7}">
      <dgm:prSet custT="1"/>
      <dgm:spPr>
        <a:solidFill>
          <a:schemeClr val="accent3">
            <a:lumMod val="50000"/>
          </a:schemeClr>
        </a:solidFill>
      </dgm:spPr>
      <dgm:t>
        <a:bodyPr lIns="108000" rIns="108000"/>
        <a:lstStyle/>
        <a:p>
          <a:r>
            <a:rPr lang="en-US" sz="1800" b="1" dirty="0">
              <a:solidFill>
                <a:schemeClr val="bg1"/>
              </a:solidFill>
            </a:rPr>
            <a:t>All People living with Silicosis </a:t>
          </a:r>
        </a:p>
        <a:p>
          <a:r>
            <a:rPr lang="en-US" sz="1800" dirty="0">
              <a:solidFill>
                <a:schemeClr val="bg1"/>
              </a:solidFill>
            </a:rPr>
            <a:t>In whom active TB disease has been excluded</a:t>
          </a:r>
        </a:p>
      </dgm:t>
    </dgm:pt>
    <dgm:pt modelId="{DD69CD7A-8B37-F240-B7A1-D375B3E701F4}" type="parTrans" cxnId="{67DEBB49-27E2-1A40-8C0B-C81377703E41}">
      <dgm:prSet/>
      <dgm:spPr>
        <a:ln>
          <a:solidFill>
            <a:srgbClr val="178CCC"/>
          </a:solidFill>
        </a:ln>
      </dgm:spPr>
      <dgm:t>
        <a:bodyPr/>
        <a:lstStyle/>
        <a:p>
          <a:endParaRPr lang="en-US" dirty="0"/>
        </a:p>
      </dgm:t>
    </dgm:pt>
    <dgm:pt modelId="{A4567F1E-85E9-B941-9C7F-06F237C86ABD}" type="sibTrans" cxnId="{67DEBB49-27E2-1A40-8C0B-C81377703E41}">
      <dgm:prSet/>
      <dgm:spPr/>
      <dgm:t>
        <a:bodyPr/>
        <a:lstStyle/>
        <a:p>
          <a:endParaRPr lang="en-GB"/>
        </a:p>
      </dgm:t>
    </dgm:pt>
    <dgm:pt modelId="{E4901C83-5E59-2041-843D-FAEC1D025F3A}" type="pres">
      <dgm:prSet presAssocID="{039FD235-2577-7A4D-8AFD-5F977DED211C}" presName="Name0" presStyleCnt="0">
        <dgm:presLayoutVars>
          <dgm:chPref val="1"/>
          <dgm:dir/>
          <dgm:animOne val="branch"/>
          <dgm:animLvl val="lvl"/>
          <dgm:resizeHandles val="exact"/>
        </dgm:presLayoutVars>
      </dgm:prSet>
      <dgm:spPr/>
    </dgm:pt>
    <dgm:pt modelId="{C5C48600-45F5-B940-BDD3-53EB40AB079E}" type="pres">
      <dgm:prSet presAssocID="{7066805C-8EAC-3641-9BEB-76E8F6C9158F}" presName="root1" presStyleCnt="0"/>
      <dgm:spPr/>
    </dgm:pt>
    <dgm:pt modelId="{F8FE9D0C-E821-8847-A737-B27D4B072D3A}" type="pres">
      <dgm:prSet presAssocID="{7066805C-8EAC-3641-9BEB-76E8F6C9158F}" presName="LevelOneTextNode" presStyleLbl="node0" presStyleIdx="0" presStyleCnt="1" custScaleY="102290" custLinFactNeighborX="-244" custLinFactNeighborY="206">
        <dgm:presLayoutVars>
          <dgm:chPref val="3"/>
        </dgm:presLayoutVars>
      </dgm:prSet>
      <dgm:spPr/>
    </dgm:pt>
    <dgm:pt modelId="{E0095342-E554-AE4C-98D9-AAE8DFD31ECD}" type="pres">
      <dgm:prSet presAssocID="{7066805C-8EAC-3641-9BEB-76E8F6C9158F}" presName="level2hierChild" presStyleCnt="0"/>
      <dgm:spPr/>
    </dgm:pt>
    <dgm:pt modelId="{4847319E-4150-904D-A3BD-8C124114764F}" type="pres">
      <dgm:prSet presAssocID="{8CFF0997-C7CC-E14A-A417-EB47346BBEA0}" presName="conn2-1" presStyleLbl="parChTrans1D2" presStyleIdx="0" presStyleCnt="3"/>
      <dgm:spPr/>
    </dgm:pt>
    <dgm:pt modelId="{F6E97A27-3C3A-2C47-A10E-84A398D6AC29}" type="pres">
      <dgm:prSet presAssocID="{8CFF0997-C7CC-E14A-A417-EB47346BBEA0}" presName="connTx" presStyleLbl="parChTrans1D2" presStyleIdx="0" presStyleCnt="3"/>
      <dgm:spPr/>
    </dgm:pt>
    <dgm:pt modelId="{25DE4B5A-EC85-0244-BE10-15BC5C8ACE90}" type="pres">
      <dgm:prSet presAssocID="{597FF201-2190-524A-AD57-54D7EBA9529C}" presName="root2" presStyleCnt="0"/>
      <dgm:spPr/>
    </dgm:pt>
    <dgm:pt modelId="{30A00926-8E84-6241-9A5A-89127EDFDCE6}" type="pres">
      <dgm:prSet presAssocID="{597FF201-2190-524A-AD57-54D7EBA9529C}" presName="LevelTwoTextNode" presStyleLbl="node2" presStyleIdx="0" presStyleCnt="3" custScaleX="138823" custScaleY="209606" custLinFactNeighborX="523" custLinFactNeighborY="5594">
        <dgm:presLayoutVars>
          <dgm:chPref val="3"/>
        </dgm:presLayoutVars>
      </dgm:prSet>
      <dgm:spPr/>
    </dgm:pt>
    <dgm:pt modelId="{198860EF-18AC-AD48-86B6-6AE2A4BEA316}" type="pres">
      <dgm:prSet presAssocID="{597FF201-2190-524A-AD57-54D7EBA9529C}" presName="level3hierChild" presStyleCnt="0"/>
      <dgm:spPr/>
    </dgm:pt>
    <dgm:pt modelId="{9B0E7B61-1162-3249-B42C-C3DBF9E84DCC}" type="pres">
      <dgm:prSet presAssocID="{320E564D-5059-5D4F-BEED-A8734E6DFED8}" presName="conn2-1" presStyleLbl="parChTrans1D2" presStyleIdx="1" presStyleCnt="3"/>
      <dgm:spPr/>
    </dgm:pt>
    <dgm:pt modelId="{CA4300BA-F8E9-AB4F-B13F-0545A2BAFEF2}" type="pres">
      <dgm:prSet presAssocID="{320E564D-5059-5D4F-BEED-A8734E6DFED8}" presName="connTx" presStyleLbl="parChTrans1D2" presStyleIdx="1" presStyleCnt="3"/>
      <dgm:spPr/>
    </dgm:pt>
    <dgm:pt modelId="{28510796-50F4-C647-ADF1-167AE0E640CA}" type="pres">
      <dgm:prSet presAssocID="{1FFADA91-A1C7-9743-AD3A-4121D65844BE}" presName="root2" presStyleCnt="0"/>
      <dgm:spPr/>
    </dgm:pt>
    <dgm:pt modelId="{53DCBC94-8DAF-1946-A1B5-03082C5917AE}" type="pres">
      <dgm:prSet presAssocID="{1FFADA91-A1C7-9743-AD3A-4121D65844BE}" presName="LevelTwoTextNode" presStyleLbl="node2" presStyleIdx="1" presStyleCnt="3" custScaleX="139282" custScaleY="161813" custLinFactNeighborX="75" custLinFactNeighborY="37373">
        <dgm:presLayoutVars>
          <dgm:chPref val="3"/>
        </dgm:presLayoutVars>
      </dgm:prSet>
      <dgm:spPr/>
    </dgm:pt>
    <dgm:pt modelId="{41574B32-F2F2-704E-9827-12E7E6502721}" type="pres">
      <dgm:prSet presAssocID="{1FFADA91-A1C7-9743-AD3A-4121D65844BE}" presName="level3hierChild" presStyleCnt="0"/>
      <dgm:spPr/>
    </dgm:pt>
    <dgm:pt modelId="{674A2C24-3BFD-B74C-BFF0-76652694A682}" type="pres">
      <dgm:prSet presAssocID="{DD69CD7A-8B37-F240-B7A1-D375B3E701F4}" presName="conn2-1" presStyleLbl="parChTrans1D2" presStyleIdx="2" presStyleCnt="3"/>
      <dgm:spPr/>
    </dgm:pt>
    <dgm:pt modelId="{C0F60C44-9CCE-AC4A-B514-EAE5B5D785BC}" type="pres">
      <dgm:prSet presAssocID="{DD69CD7A-8B37-F240-B7A1-D375B3E701F4}" presName="connTx" presStyleLbl="parChTrans1D2" presStyleIdx="2" presStyleCnt="3"/>
      <dgm:spPr/>
    </dgm:pt>
    <dgm:pt modelId="{D182F5B0-2760-B94E-9F46-BDD326819C3E}" type="pres">
      <dgm:prSet presAssocID="{9EB0EDE5-075B-1A4E-ABE7-AC41BE151DC7}" presName="root2" presStyleCnt="0"/>
      <dgm:spPr/>
    </dgm:pt>
    <dgm:pt modelId="{322E1441-069B-B948-B414-13AAB46DB6D6}" type="pres">
      <dgm:prSet presAssocID="{9EB0EDE5-075B-1A4E-ABE7-AC41BE151DC7}" presName="LevelTwoTextNode" presStyleLbl="node2" presStyleIdx="2" presStyleCnt="3" custScaleX="139689" custScaleY="117569" custLinFactNeighborX="74" custLinFactNeighborY="30386">
        <dgm:presLayoutVars>
          <dgm:chPref val="3"/>
        </dgm:presLayoutVars>
      </dgm:prSet>
      <dgm:spPr/>
    </dgm:pt>
    <dgm:pt modelId="{3742539A-C21F-5941-A383-5DFDB57D7B9D}" type="pres">
      <dgm:prSet presAssocID="{9EB0EDE5-075B-1A4E-ABE7-AC41BE151DC7}" presName="level3hierChild" presStyleCnt="0"/>
      <dgm:spPr/>
    </dgm:pt>
  </dgm:ptLst>
  <dgm:cxnLst>
    <dgm:cxn modelId="{41E7CB11-CD9C-6D44-B576-A1D425D487D3}" srcId="{039FD235-2577-7A4D-8AFD-5F977DED211C}" destId="{7066805C-8EAC-3641-9BEB-76E8F6C9158F}" srcOrd="0" destOrd="0" parTransId="{55E0883D-D91B-5B4A-B531-238B8B83D9EB}" sibTransId="{4724A811-7421-D54C-B4E2-B6AAB41A284E}"/>
    <dgm:cxn modelId="{9913581F-F857-4652-9E73-19CBB603AE17}" type="presOf" srcId="{039FD235-2577-7A4D-8AFD-5F977DED211C}" destId="{E4901C83-5E59-2041-843D-FAEC1D025F3A}" srcOrd="0" destOrd="0" presId="urn:microsoft.com/office/officeart/2008/layout/HorizontalMultiLevelHierarchy"/>
    <dgm:cxn modelId="{D8DB0820-6ACB-4969-994A-308F92920560}" type="presOf" srcId="{9EB0EDE5-075B-1A4E-ABE7-AC41BE151DC7}" destId="{322E1441-069B-B948-B414-13AAB46DB6D6}" srcOrd="0" destOrd="0" presId="urn:microsoft.com/office/officeart/2008/layout/HorizontalMultiLevelHierarchy"/>
    <dgm:cxn modelId="{681CA223-A0D5-44AF-BE34-E52B67B534BB}" type="presOf" srcId="{1FFADA91-A1C7-9743-AD3A-4121D65844BE}" destId="{53DCBC94-8DAF-1946-A1B5-03082C5917AE}" srcOrd="0" destOrd="0" presId="urn:microsoft.com/office/officeart/2008/layout/HorizontalMultiLevelHierarchy"/>
    <dgm:cxn modelId="{A1F51925-9897-4AB3-ACA7-50F3ED4854B5}" type="presOf" srcId="{DD69CD7A-8B37-F240-B7A1-D375B3E701F4}" destId="{674A2C24-3BFD-B74C-BFF0-76652694A682}" srcOrd="0" destOrd="0" presId="urn:microsoft.com/office/officeart/2008/layout/HorizontalMultiLevelHierarchy"/>
    <dgm:cxn modelId="{391EC639-0388-428A-8A79-8306838DF0E7}" type="presOf" srcId="{320E564D-5059-5D4F-BEED-A8734E6DFED8}" destId="{9B0E7B61-1162-3249-B42C-C3DBF9E84DCC}" srcOrd="0" destOrd="0" presId="urn:microsoft.com/office/officeart/2008/layout/HorizontalMultiLevelHierarchy"/>
    <dgm:cxn modelId="{67DEBB49-27E2-1A40-8C0B-C81377703E41}" srcId="{7066805C-8EAC-3641-9BEB-76E8F6C9158F}" destId="{9EB0EDE5-075B-1A4E-ABE7-AC41BE151DC7}" srcOrd="2" destOrd="0" parTransId="{DD69CD7A-8B37-F240-B7A1-D375B3E701F4}" sibTransId="{A4567F1E-85E9-B941-9C7F-06F237C86ABD}"/>
    <dgm:cxn modelId="{50297E79-E353-481D-A335-885A98D2ADE4}" type="presOf" srcId="{320E564D-5059-5D4F-BEED-A8734E6DFED8}" destId="{CA4300BA-F8E9-AB4F-B13F-0545A2BAFEF2}" srcOrd="1" destOrd="0" presId="urn:microsoft.com/office/officeart/2008/layout/HorizontalMultiLevelHierarchy"/>
    <dgm:cxn modelId="{EEE01C89-A47B-46F0-A9B0-A21529221CAE}" type="presOf" srcId="{8CFF0997-C7CC-E14A-A417-EB47346BBEA0}" destId="{F6E97A27-3C3A-2C47-A10E-84A398D6AC29}" srcOrd="1" destOrd="0" presId="urn:microsoft.com/office/officeart/2008/layout/HorizontalMultiLevelHierarchy"/>
    <dgm:cxn modelId="{A15BF0AB-41C3-40C5-9DB6-BEFCC89EF208}" type="presOf" srcId="{8CFF0997-C7CC-E14A-A417-EB47346BBEA0}" destId="{4847319E-4150-904D-A3BD-8C124114764F}" srcOrd="0" destOrd="0" presId="urn:microsoft.com/office/officeart/2008/layout/HorizontalMultiLevelHierarchy"/>
    <dgm:cxn modelId="{FF2DDBAF-AA0C-4614-9DA2-81C11FB25ABE}" type="presOf" srcId="{7066805C-8EAC-3641-9BEB-76E8F6C9158F}" destId="{F8FE9D0C-E821-8847-A737-B27D4B072D3A}" srcOrd="0" destOrd="0" presId="urn:microsoft.com/office/officeart/2008/layout/HorizontalMultiLevelHierarchy"/>
    <dgm:cxn modelId="{EF7A58CA-9A9A-AD48-9BF1-12159C96FE3B}" srcId="{7066805C-8EAC-3641-9BEB-76E8F6C9158F}" destId="{1FFADA91-A1C7-9743-AD3A-4121D65844BE}" srcOrd="1" destOrd="0" parTransId="{320E564D-5059-5D4F-BEED-A8734E6DFED8}" sibTransId="{5EEC4355-9EA8-CD41-80EA-9C1255898085}"/>
    <dgm:cxn modelId="{6B96A1D8-CD0B-4C3E-8796-A0854CD2D820}" type="presOf" srcId="{597FF201-2190-524A-AD57-54D7EBA9529C}" destId="{30A00926-8E84-6241-9A5A-89127EDFDCE6}" srcOrd="0" destOrd="0" presId="urn:microsoft.com/office/officeart/2008/layout/HorizontalMultiLevelHierarchy"/>
    <dgm:cxn modelId="{D833E7D8-7DDF-4BBB-9030-E32DF3E27809}" type="presOf" srcId="{DD69CD7A-8B37-F240-B7A1-D375B3E701F4}" destId="{C0F60C44-9CCE-AC4A-B514-EAE5B5D785BC}" srcOrd="1" destOrd="0" presId="urn:microsoft.com/office/officeart/2008/layout/HorizontalMultiLevelHierarchy"/>
    <dgm:cxn modelId="{38C6D5F4-A235-AA47-9A4B-A44FF8C2B66E}" srcId="{7066805C-8EAC-3641-9BEB-76E8F6C9158F}" destId="{597FF201-2190-524A-AD57-54D7EBA9529C}" srcOrd="0" destOrd="0" parTransId="{8CFF0997-C7CC-E14A-A417-EB47346BBEA0}" sibTransId="{D22D0F77-E17A-1947-BCC5-364AD796A9B9}"/>
    <dgm:cxn modelId="{DD6FA108-1FCE-4573-A9B3-EB5304DFAE0C}" type="presParOf" srcId="{E4901C83-5E59-2041-843D-FAEC1D025F3A}" destId="{C5C48600-45F5-B940-BDD3-53EB40AB079E}" srcOrd="0" destOrd="0" presId="urn:microsoft.com/office/officeart/2008/layout/HorizontalMultiLevelHierarchy"/>
    <dgm:cxn modelId="{8698E10D-588B-4BB1-B4C2-75C257324343}" type="presParOf" srcId="{C5C48600-45F5-B940-BDD3-53EB40AB079E}" destId="{F8FE9D0C-E821-8847-A737-B27D4B072D3A}" srcOrd="0" destOrd="0" presId="urn:microsoft.com/office/officeart/2008/layout/HorizontalMultiLevelHierarchy"/>
    <dgm:cxn modelId="{DC7EB684-1248-4344-92E7-0D4643948D41}" type="presParOf" srcId="{C5C48600-45F5-B940-BDD3-53EB40AB079E}" destId="{E0095342-E554-AE4C-98D9-AAE8DFD31ECD}" srcOrd="1" destOrd="0" presId="urn:microsoft.com/office/officeart/2008/layout/HorizontalMultiLevelHierarchy"/>
    <dgm:cxn modelId="{985360A0-4EBA-43EA-A519-DE4860EE5C3C}" type="presParOf" srcId="{E0095342-E554-AE4C-98D9-AAE8DFD31ECD}" destId="{4847319E-4150-904D-A3BD-8C124114764F}" srcOrd="0" destOrd="0" presId="urn:microsoft.com/office/officeart/2008/layout/HorizontalMultiLevelHierarchy"/>
    <dgm:cxn modelId="{79B62E36-2E30-442B-A144-47063D3EA570}" type="presParOf" srcId="{4847319E-4150-904D-A3BD-8C124114764F}" destId="{F6E97A27-3C3A-2C47-A10E-84A398D6AC29}" srcOrd="0" destOrd="0" presId="urn:microsoft.com/office/officeart/2008/layout/HorizontalMultiLevelHierarchy"/>
    <dgm:cxn modelId="{B438FCDC-08DE-4C2D-A396-E223988CF23F}" type="presParOf" srcId="{E0095342-E554-AE4C-98D9-AAE8DFD31ECD}" destId="{25DE4B5A-EC85-0244-BE10-15BC5C8ACE90}" srcOrd="1" destOrd="0" presId="urn:microsoft.com/office/officeart/2008/layout/HorizontalMultiLevelHierarchy"/>
    <dgm:cxn modelId="{34D8FCAD-4456-4B64-B789-149027A00D0A}" type="presParOf" srcId="{25DE4B5A-EC85-0244-BE10-15BC5C8ACE90}" destId="{30A00926-8E84-6241-9A5A-89127EDFDCE6}" srcOrd="0" destOrd="0" presId="urn:microsoft.com/office/officeart/2008/layout/HorizontalMultiLevelHierarchy"/>
    <dgm:cxn modelId="{584EDFE3-85C0-4378-8854-504E7A30579F}" type="presParOf" srcId="{25DE4B5A-EC85-0244-BE10-15BC5C8ACE90}" destId="{198860EF-18AC-AD48-86B6-6AE2A4BEA316}" srcOrd="1" destOrd="0" presId="urn:microsoft.com/office/officeart/2008/layout/HorizontalMultiLevelHierarchy"/>
    <dgm:cxn modelId="{CF117E01-31E2-4647-A1B4-D2D4F4E8F991}" type="presParOf" srcId="{E0095342-E554-AE4C-98D9-AAE8DFD31ECD}" destId="{9B0E7B61-1162-3249-B42C-C3DBF9E84DCC}" srcOrd="2" destOrd="0" presId="urn:microsoft.com/office/officeart/2008/layout/HorizontalMultiLevelHierarchy"/>
    <dgm:cxn modelId="{F22A6404-D1AA-4599-BF2A-6300E03FC1C1}" type="presParOf" srcId="{9B0E7B61-1162-3249-B42C-C3DBF9E84DCC}" destId="{CA4300BA-F8E9-AB4F-B13F-0545A2BAFEF2}" srcOrd="0" destOrd="0" presId="urn:microsoft.com/office/officeart/2008/layout/HorizontalMultiLevelHierarchy"/>
    <dgm:cxn modelId="{D82F8D03-6012-4A40-85F8-0129891D1EC8}" type="presParOf" srcId="{E0095342-E554-AE4C-98D9-AAE8DFD31ECD}" destId="{28510796-50F4-C647-ADF1-167AE0E640CA}" srcOrd="3" destOrd="0" presId="urn:microsoft.com/office/officeart/2008/layout/HorizontalMultiLevelHierarchy"/>
    <dgm:cxn modelId="{C829191B-A164-48E2-8570-72423B4CC436}" type="presParOf" srcId="{28510796-50F4-C647-ADF1-167AE0E640CA}" destId="{53DCBC94-8DAF-1946-A1B5-03082C5917AE}" srcOrd="0" destOrd="0" presId="urn:microsoft.com/office/officeart/2008/layout/HorizontalMultiLevelHierarchy"/>
    <dgm:cxn modelId="{70DD6CD0-2347-4C04-8F68-8C2279F73D5E}" type="presParOf" srcId="{28510796-50F4-C647-ADF1-167AE0E640CA}" destId="{41574B32-F2F2-704E-9827-12E7E6502721}" srcOrd="1" destOrd="0" presId="urn:microsoft.com/office/officeart/2008/layout/HorizontalMultiLevelHierarchy"/>
    <dgm:cxn modelId="{3F959B95-9F63-46C9-B24B-CFAD18467AF9}" type="presParOf" srcId="{E0095342-E554-AE4C-98D9-AAE8DFD31ECD}" destId="{674A2C24-3BFD-B74C-BFF0-76652694A682}" srcOrd="4" destOrd="0" presId="urn:microsoft.com/office/officeart/2008/layout/HorizontalMultiLevelHierarchy"/>
    <dgm:cxn modelId="{89851B6E-E4AE-4EEF-BC6D-5B8E5264BA86}" type="presParOf" srcId="{674A2C24-3BFD-B74C-BFF0-76652694A682}" destId="{C0F60C44-9CCE-AC4A-B514-EAE5B5D785BC}" srcOrd="0" destOrd="0" presId="urn:microsoft.com/office/officeart/2008/layout/HorizontalMultiLevelHierarchy"/>
    <dgm:cxn modelId="{5D2EB69D-2A86-4E04-9048-2B66C9889106}" type="presParOf" srcId="{E0095342-E554-AE4C-98D9-AAE8DFD31ECD}" destId="{D182F5B0-2760-B94E-9F46-BDD326819C3E}" srcOrd="5" destOrd="0" presId="urn:microsoft.com/office/officeart/2008/layout/HorizontalMultiLevelHierarchy"/>
    <dgm:cxn modelId="{3B0820CC-2DD9-4A56-8B8B-4B99D5151FC9}" type="presParOf" srcId="{D182F5B0-2760-B94E-9F46-BDD326819C3E}" destId="{322E1441-069B-B948-B414-13AAB46DB6D6}" srcOrd="0" destOrd="0" presId="urn:microsoft.com/office/officeart/2008/layout/HorizontalMultiLevelHierarchy"/>
    <dgm:cxn modelId="{4D538FFB-38A8-4318-A076-7F94434CE74A}" type="presParOf" srcId="{D182F5B0-2760-B94E-9F46-BDD326819C3E}" destId="{3742539A-C21F-5941-A383-5DFDB57D7B9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F1A08-E176-4B74-A02C-60CE912F139A}">
      <dsp:nvSpPr>
        <dsp:cNvPr id="0" name=""/>
        <dsp:cNvSpPr/>
      </dsp:nvSpPr>
      <dsp:spPr>
        <a:xfrm>
          <a:off x="7273" y="624942"/>
          <a:ext cx="2283640" cy="1107568"/>
        </a:xfrm>
        <a:prstGeom prst="roundRect">
          <a:avLst>
            <a:gd name="adj" fmla="val 10000"/>
          </a:avLst>
        </a:prstGeom>
        <a:solidFill>
          <a:schemeClr val="accent6">
            <a:lumMod val="7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b="1" kern="1200" dirty="0">
              <a:latin typeface="Gill Sans MT" panose="020B0502020104020203" pitchFamily="34" charset="0"/>
            </a:rPr>
            <a:t>TB EXPOSURE</a:t>
          </a:r>
          <a:endParaRPr lang="en-US" sz="2400" kern="1200" dirty="0">
            <a:latin typeface="Gill Sans MT" panose="020B0502020104020203" pitchFamily="34" charset="0"/>
          </a:endParaRPr>
        </a:p>
      </dsp:txBody>
      <dsp:txXfrm>
        <a:off x="39713" y="657382"/>
        <a:ext cx="2218760" cy="1042688"/>
      </dsp:txXfrm>
    </dsp:sp>
    <dsp:sp modelId="{00148409-3BB9-4540-88EA-855A459F16E6}">
      <dsp:nvSpPr>
        <dsp:cNvPr id="0" name=""/>
        <dsp:cNvSpPr/>
      </dsp:nvSpPr>
      <dsp:spPr>
        <a:xfrm>
          <a:off x="2475328" y="950053"/>
          <a:ext cx="390958" cy="457347"/>
        </a:xfrm>
        <a:prstGeom prst="rightArrow">
          <a:avLst>
            <a:gd name="adj1" fmla="val 60000"/>
            <a:gd name="adj2" fmla="val 50000"/>
          </a:avLst>
        </a:prstGeom>
        <a:solidFill>
          <a:schemeClr val="accent6">
            <a:lumMod val="75000"/>
          </a:schemeClr>
        </a:solidFill>
        <a:ln w="25400" cap="flat" cmpd="sng" algn="ctr">
          <a:no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475328" y="1041522"/>
        <a:ext cx="273671" cy="274409"/>
      </dsp:txXfrm>
    </dsp:sp>
    <dsp:sp modelId="{A178C350-8611-4F63-A41C-54A6FE2D21A2}">
      <dsp:nvSpPr>
        <dsp:cNvPr id="0" name=""/>
        <dsp:cNvSpPr/>
      </dsp:nvSpPr>
      <dsp:spPr>
        <a:xfrm>
          <a:off x="3028571" y="624942"/>
          <a:ext cx="2383408" cy="1107568"/>
        </a:xfrm>
        <a:prstGeom prst="roundRect">
          <a:avLst>
            <a:gd name="adj" fmla="val 10000"/>
          </a:avLst>
        </a:prstGeom>
        <a:solidFill>
          <a:srgbClr val="7030A0"/>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b="1" kern="1200" dirty="0">
              <a:latin typeface="Gill Sans MT" panose="020B0502020104020203" pitchFamily="34" charset="0"/>
            </a:rPr>
            <a:t>TB INFECTION</a:t>
          </a:r>
          <a:endParaRPr lang="en-US" sz="2400" kern="1200" dirty="0">
            <a:latin typeface="Gill Sans MT" panose="020B0502020104020203" pitchFamily="34" charset="0"/>
          </a:endParaRPr>
        </a:p>
      </dsp:txBody>
      <dsp:txXfrm>
        <a:off x="3061011" y="657382"/>
        <a:ext cx="2318528" cy="1042688"/>
      </dsp:txXfrm>
    </dsp:sp>
    <dsp:sp modelId="{F46E3609-495E-4814-B085-EE9F73B2685B}">
      <dsp:nvSpPr>
        <dsp:cNvPr id="0" name=""/>
        <dsp:cNvSpPr/>
      </dsp:nvSpPr>
      <dsp:spPr>
        <a:xfrm>
          <a:off x="5596394" y="950053"/>
          <a:ext cx="390958" cy="457347"/>
        </a:xfrm>
        <a:prstGeom prst="rightArrow">
          <a:avLst>
            <a:gd name="adj1" fmla="val 60000"/>
            <a:gd name="adj2" fmla="val 50000"/>
          </a:avLst>
        </a:prstGeom>
        <a:solidFill>
          <a:srgbClr val="7030A0"/>
        </a:solidFill>
        <a:ln w="25400" cap="flat" cmpd="sng" algn="ctr">
          <a:no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596394" y="1041522"/>
        <a:ext cx="273671" cy="274409"/>
      </dsp:txXfrm>
    </dsp:sp>
    <dsp:sp modelId="{16C422D9-7DD1-4267-A632-2E14C89F1038}">
      <dsp:nvSpPr>
        <dsp:cNvPr id="0" name=""/>
        <dsp:cNvSpPr/>
      </dsp:nvSpPr>
      <dsp:spPr>
        <a:xfrm>
          <a:off x="6149638" y="624942"/>
          <a:ext cx="1844144" cy="1107568"/>
        </a:xfrm>
        <a:prstGeom prst="roundRect">
          <a:avLst>
            <a:gd name="adj" fmla="val 10000"/>
          </a:avLst>
        </a:prstGeom>
        <a:solidFill>
          <a:srgbClr val="0070C0"/>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b="1" kern="1200" dirty="0">
              <a:latin typeface="Gill Sans MT" panose="020B0502020104020203" pitchFamily="34" charset="0"/>
            </a:rPr>
            <a:t>TB DISEASE</a:t>
          </a:r>
          <a:endParaRPr lang="en-US" sz="2400" kern="1200" dirty="0">
            <a:latin typeface="Gill Sans MT" panose="020B0502020104020203" pitchFamily="34" charset="0"/>
          </a:endParaRPr>
        </a:p>
      </dsp:txBody>
      <dsp:txXfrm>
        <a:off x="6182078" y="657382"/>
        <a:ext cx="1779264" cy="1042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A2C24-3BFD-B74C-BFF0-76652694A682}">
      <dsp:nvSpPr>
        <dsp:cNvPr id="0" name=""/>
        <dsp:cNvSpPr/>
      </dsp:nvSpPr>
      <dsp:spPr>
        <a:xfrm>
          <a:off x="2318779" y="2292967"/>
          <a:ext cx="559519" cy="1781337"/>
        </a:xfrm>
        <a:custGeom>
          <a:avLst/>
          <a:gdLst/>
          <a:ahLst/>
          <a:cxnLst/>
          <a:rect l="0" t="0" r="0" b="0"/>
          <a:pathLst>
            <a:path>
              <a:moveTo>
                <a:pt x="0" y="0"/>
              </a:moveTo>
              <a:lnTo>
                <a:pt x="279759" y="0"/>
              </a:lnTo>
              <a:lnTo>
                <a:pt x="279759" y="1781337"/>
              </a:lnTo>
              <a:lnTo>
                <a:pt x="559519" y="1781337"/>
              </a:lnTo>
            </a:path>
          </a:pathLst>
        </a:custGeom>
        <a:noFill/>
        <a:ln w="9525" cap="flat" cmpd="sng" algn="ctr">
          <a:solidFill>
            <a:srgbClr val="178CCC"/>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2551860" y="3136957"/>
        <a:ext cx="93357" cy="93357"/>
      </dsp:txXfrm>
    </dsp:sp>
    <dsp:sp modelId="{9B0E7B61-1162-3249-B42C-C3DBF9E84DCC}">
      <dsp:nvSpPr>
        <dsp:cNvPr id="0" name=""/>
        <dsp:cNvSpPr/>
      </dsp:nvSpPr>
      <dsp:spPr>
        <a:xfrm>
          <a:off x="2318779" y="2292967"/>
          <a:ext cx="559547" cy="699062"/>
        </a:xfrm>
        <a:custGeom>
          <a:avLst/>
          <a:gdLst/>
          <a:ahLst/>
          <a:cxnLst/>
          <a:rect l="0" t="0" r="0" b="0"/>
          <a:pathLst>
            <a:path>
              <a:moveTo>
                <a:pt x="0" y="0"/>
              </a:moveTo>
              <a:lnTo>
                <a:pt x="279773" y="0"/>
              </a:lnTo>
              <a:lnTo>
                <a:pt x="279773" y="699062"/>
              </a:lnTo>
              <a:lnTo>
                <a:pt x="559547" y="699062"/>
              </a:lnTo>
            </a:path>
          </a:pathLst>
        </a:custGeom>
        <a:noFill/>
        <a:ln w="9525" cap="flat" cmpd="sng" algn="ctr">
          <a:solidFill>
            <a:srgbClr val="178CCC"/>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576167" y="2620112"/>
        <a:ext cx="44771" cy="44771"/>
      </dsp:txXfrm>
    </dsp:sp>
    <dsp:sp modelId="{4847319E-4150-904D-A3BD-8C124114764F}">
      <dsp:nvSpPr>
        <dsp:cNvPr id="0" name=""/>
        <dsp:cNvSpPr/>
      </dsp:nvSpPr>
      <dsp:spPr>
        <a:xfrm>
          <a:off x="2318779" y="939014"/>
          <a:ext cx="571988" cy="1353952"/>
        </a:xfrm>
        <a:custGeom>
          <a:avLst/>
          <a:gdLst/>
          <a:ahLst/>
          <a:cxnLst/>
          <a:rect l="0" t="0" r="0" b="0"/>
          <a:pathLst>
            <a:path>
              <a:moveTo>
                <a:pt x="0" y="1353952"/>
              </a:moveTo>
              <a:lnTo>
                <a:pt x="285994" y="1353952"/>
              </a:lnTo>
              <a:lnTo>
                <a:pt x="285994" y="0"/>
              </a:lnTo>
              <a:lnTo>
                <a:pt x="571988" y="0"/>
              </a:lnTo>
            </a:path>
          </a:pathLst>
        </a:custGeom>
        <a:noFill/>
        <a:ln w="9525" cap="flat" cmpd="sng" algn="ctr">
          <a:solidFill>
            <a:srgbClr val="178CCC"/>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568028" y="1579245"/>
        <a:ext cx="73490" cy="73490"/>
      </dsp:txXfrm>
    </dsp:sp>
    <dsp:sp modelId="{F8FE9D0C-E821-8847-A737-B27D4B072D3A}">
      <dsp:nvSpPr>
        <dsp:cNvPr id="0" name=""/>
        <dsp:cNvSpPr/>
      </dsp:nvSpPr>
      <dsp:spPr>
        <a:xfrm rot="16200000">
          <a:off x="-383575" y="1869644"/>
          <a:ext cx="4558065" cy="846644"/>
        </a:xfrm>
        <a:prstGeom prst="rect">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Who is eligible for TPT?</a:t>
          </a:r>
        </a:p>
      </dsp:txBody>
      <dsp:txXfrm>
        <a:off x="-383575" y="1869644"/>
        <a:ext cx="4558065" cy="846644"/>
      </dsp:txXfrm>
    </dsp:sp>
    <dsp:sp modelId="{30A00926-8E84-6241-9A5A-89127EDFDCE6}">
      <dsp:nvSpPr>
        <dsp:cNvPr id="0" name=""/>
        <dsp:cNvSpPr/>
      </dsp:nvSpPr>
      <dsp:spPr>
        <a:xfrm>
          <a:off x="2890767" y="51705"/>
          <a:ext cx="3855105" cy="1774617"/>
        </a:xfrm>
        <a:prstGeom prst="rect">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8000" tIns="11430" rIns="108000" bIns="11430" numCol="1" spcCol="1270" anchor="ctr" anchorCtr="0">
          <a:noAutofit/>
        </a:bodyPr>
        <a:lstStyle/>
        <a:p>
          <a:pPr marL="179388" lvl="0" indent="0" algn="ctr" defTabSz="800100">
            <a:lnSpc>
              <a:spcPct val="100000"/>
            </a:lnSpc>
            <a:spcBef>
              <a:spcPct val="0"/>
            </a:spcBef>
            <a:spcAft>
              <a:spcPts val="0"/>
            </a:spcAft>
            <a:buNone/>
          </a:pPr>
          <a:r>
            <a:rPr lang="en-US" sz="1800" b="1" kern="1200" dirty="0">
              <a:solidFill>
                <a:schemeClr val="bg1"/>
              </a:solidFill>
            </a:rPr>
            <a:t>All People living with HIV</a:t>
          </a:r>
        </a:p>
        <a:p>
          <a:pPr marL="179388" lvl="0" indent="0" algn="l" defTabSz="800100">
            <a:lnSpc>
              <a:spcPct val="100000"/>
            </a:lnSpc>
            <a:spcBef>
              <a:spcPct val="0"/>
            </a:spcBef>
            <a:spcAft>
              <a:spcPts val="0"/>
            </a:spcAft>
            <a:buFont typeface="Arial" panose="020B0604020202020204" pitchFamily="34" charset="0"/>
            <a:buNone/>
          </a:pPr>
          <a:r>
            <a:rPr lang="en-US" sz="1600" kern="1200" dirty="0">
              <a:solidFill>
                <a:schemeClr val="bg1"/>
              </a:solidFill>
            </a:rPr>
            <a:t>Who have not completed a course of TPT before</a:t>
          </a:r>
        </a:p>
        <a:p>
          <a:pPr marL="179388" lvl="0" indent="0" algn="l" defTabSz="800100">
            <a:lnSpc>
              <a:spcPct val="100000"/>
            </a:lnSpc>
            <a:spcBef>
              <a:spcPct val="0"/>
            </a:spcBef>
            <a:spcAft>
              <a:spcPts val="0"/>
            </a:spcAft>
            <a:buFont typeface="Arial" panose="020B0604020202020204" pitchFamily="34" charset="0"/>
            <a:buNone/>
          </a:pPr>
          <a:r>
            <a:rPr lang="en-US" sz="1600" b="0" kern="1200" dirty="0">
              <a:solidFill>
                <a:schemeClr val="bg1"/>
              </a:solidFill>
            </a:rPr>
            <a:t>Who are contacts of people with active TB</a:t>
          </a:r>
        </a:p>
      </dsp:txBody>
      <dsp:txXfrm>
        <a:off x="2890767" y="51705"/>
        <a:ext cx="3855105" cy="1774617"/>
      </dsp:txXfrm>
    </dsp:sp>
    <dsp:sp modelId="{53DCBC94-8DAF-1946-A1B5-03082C5917AE}">
      <dsp:nvSpPr>
        <dsp:cNvPr id="0" name=""/>
        <dsp:cNvSpPr/>
      </dsp:nvSpPr>
      <dsp:spPr>
        <a:xfrm>
          <a:off x="2878327" y="2307039"/>
          <a:ext cx="3867852" cy="1369980"/>
        </a:xfrm>
        <a:prstGeom prst="rect">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8000" tIns="11430" rIns="108000" bIns="11430" numCol="1" spcCol="1270" anchor="ctr" anchorCtr="0">
          <a:noAutofit/>
        </a:bodyPr>
        <a:lstStyle/>
        <a:p>
          <a:pPr marL="0" lvl="0" indent="0" algn="ctr" defTabSz="800100">
            <a:lnSpc>
              <a:spcPct val="100000"/>
            </a:lnSpc>
            <a:spcBef>
              <a:spcPct val="0"/>
            </a:spcBef>
            <a:spcAft>
              <a:spcPts val="0"/>
            </a:spcAft>
            <a:buNone/>
          </a:pPr>
          <a:r>
            <a:rPr lang="en-ZA" sz="1800" b="1" kern="1200" dirty="0">
              <a:solidFill>
                <a:schemeClr val="bg1"/>
              </a:solidFill>
            </a:rPr>
            <a:t>All contacts of people with active TB disease </a:t>
          </a:r>
        </a:p>
        <a:p>
          <a:pPr marL="0" lvl="0" indent="0" algn="ctr" defTabSz="800100">
            <a:lnSpc>
              <a:spcPct val="100000"/>
            </a:lnSpc>
            <a:spcBef>
              <a:spcPct val="0"/>
            </a:spcBef>
            <a:spcAft>
              <a:spcPts val="0"/>
            </a:spcAft>
            <a:buNone/>
          </a:pPr>
          <a:r>
            <a:rPr lang="en-ZA" sz="1800" b="0" kern="1200" dirty="0">
              <a:solidFill>
                <a:schemeClr val="bg1"/>
              </a:solidFill>
            </a:rPr>
            <a:t>in whom active TB disease has been excluded </a:t>
          </a:r>
        </a:p>
      </dsp:txBody>
      <dsp:txXfrm>
        <a:off x="2878327" y="2307039"/>
        <a:ext cx="3867852" cy="1369980"/>
      </dsp:txXfrm>
    </dsp:sp>
    <dsp:sp modelId="{322E1441-069B-B948-B414-13AAB46DB6D6}">
      <dsp:nvSpPr>
        <dsp:cNvPr id="0" name=""/>
        <dsp:cNvSpPr/>
      </dsp:nvSpPr>
      <dsp:spPr>
        <a:xfrm>
          <a:off x="2878299" y="3576608"/>
          <a:ext cx="3879154" cy="995391"/>
        </a:xfrm>
        <a:prstGeom prst="rect">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8000" tIns="11430" rIns="10800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All People living with Silicosis </a:t>
          </a:r>
        </a:p>
        <a:p>
          <a:pPr marL="0" lvl="0" indent="0" algn="ctr" defTabSz="800100">
            <a:lnSpc>
              <a:spcPct val="90000"/>
            </a:lnSpc>
            <a:spcBef>
              <a:spcPct val="0"/>
            </a:spcBef>
            <a:spcAft>
              <a:spcPct val="35000"/>
            </a:spcAft>
            <a:buNone/>
          </a:pPr>
          <a:r>
            <a:rPr lang="en-US" sz="1800" kern="1200" dirty="0">
              <a:solidFill>
                <a:schemeClr val="bg1"/>
              </a:solidFill>
            </a:rPr>
            <a:t>In whom active TB disease has been excluded</a:t>
          </a:r>
        </a:p>
      </dsp:txBody>
      <dsp:txXfrm>
        <a:off x="2878299" y="3576608"/>
        <a:ext cx="3879154" cy="99539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3/11/2025</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3/11/2025</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Infection depends on the virulence of the bacilli and the microbicidal activity of the macrophages</a:t>
            </a:r>
          </a:p>
          <a:p>
            <a:r>
              <a:rPr lang="en-ZA" dirty="0"/>
              <a:t> </a:t>
            </a:r>
          </a:p>
        </p:txBody>
      </p:sp>
      <p:sp>
        <p:nvSpPr>
          <p:cNvPr id="4" name="Date Placeholder 3"/>
          <p:cNvSpPr>
            <a:spLocks noGrp="1"/>
          </p:cNvSpPr>
          <p:nvPr>
            <p:ph type="dt" idx="1"/>
          </p:nvPr>
        </p:nvSpPr>
        <p:spPr/>
        <p:txBody>
          <a:bodyPr/>
          <a:lstStyle/>
          <a:p>
            <a:fld id="{86E6F21C-0C7E-470D-83EA-DB1831B6BB34}" type="datetime1">
              <a:rPr lang="en-US" smtClean="0"/>
              <a:t>3/11/2025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7</a:t>
            </a:fld>
            <a:endParaRPr lang="en-ZA"/>
          </a:p>
        </p:txBody>
      </p:sp>
    </p:spTree>
    <p:extLst>
      <p:ext uri="{BB962C8B-B14F-4D97-AF65-F5344CB8AC3E}">
        <p14:creationId xmlns:p14="http://schemas.microsoft.com/office/powerpoint/2010/main" val="2076320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If the bacilli are able to proliferate ,Within 2-12 weeks post exposure there is sufficient organisms to illicit a cellular response therefore exposure can be detected by TST.</a:t>
            </a:r>
          </a:p>
        </p:txBody>
      </p:sp>
      <p:sp>
        <p:nvSpPr>
          <p:cNvPr id="4" name="Date Placeholder 3"/>
          <p:cNvSpPr>
            <a:spLocks noGrp="1"/>
          </p:cNvSpPr>
          <p:nvPr>
            <p:ph type="dt" idx="1"/>
          </p:nvPr>
        </p:nvSpPr>
        <p:spPr/>
        <p:txBody>
          <a:bodyPr/>
          <a:lstStyle/>
          <a:p>
            <a:fld id="{0BF47B9C-3E28-4D2C-858D-E6552ECB52F7}" type="datetime1">
              <a:rPr lang="en-US" smtClean="0"/>
              <a:t>3/11/2025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8</a:t>
            </a:fld>
            <a:endParaRPr lang="en-ZA"/>
          </a:p>
        </p:txBody>
      </p:sp>
    </p:spTree>
    <p:extLst>
      <p:ext uri="{BB962C8B-B14F-4D97-AF65-F5344CB8AC3E}">
        <p14:creationId xmlns:p14="http://schemas.microsoft.com/office/powerpoint/2010/main" val="1020676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t>Could </a:t>
            </a:r>
            <a:r>
              <a:rPr lang="en-ZA" sz="1200" dirty="0" err="1"/>
              <a:t>conside</a:t>
            </a:r>
            <a:r>
              <a:rPr lang="en-ZA" sz="1200" dirty="0"/>
              <a:t> 4R in patients with severe peripheral neuropathy who are high risk.</a:t>
            </a:r>
          </a:p>
          <a:p>
            <a:endParaRPr lang="en-ZA" dirty="0"/>
          </a:p>
        </p:txBody>
      </p:sp>
      <p:sp>
        <p:nvSpPr>
          <p:cNvPr id="4" name="Date Placeholder 3"/>
          <p:cNvSpPr>
            <a:spLocks noGrp="1"/>
          </p:cNvSpPr>
          <p:nvPr>
            <p:ph type="dt" idx="10"/>
          </p:nvPr>
        </p:nvSpPr>
        <p:spPr/>
        <p:txBody>
          <a:bodyPr/>
          <a:lstStyle/>
          <a:p>
            <a:fld id="{2EB90656-425C-4BD6-8B59-937B71857D80}" type="datetimeFigureOut">
              <a:rPr lang="en-US" smtClean="0"/>
              <a:pPr/>
              <a:t>3/11/2025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12</a:t>
            </a:fld>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Regimens dosed according to weight.</a:t>
            </a:r>
          </a:p>
        </p:txBody>
      </p:sp>
      <p:sp>
        <p:nvSpPr>
          <p:cNvPr id="4" name="Date Placeholder 3"/>
          <p:cNvSpPr>
            <a:spLocks noGrp="1"/>
          </p:cNvSpPr>
          <p:nvPr>
            <p:ph type="dt" idx="1"/>
          </p:nvPr>
        </p:nvSpPr>
        <p:spPr/>
        <p:txBody>
          <a:bodyPr/>
          <a:lstStyle/>
          <a:p>
            <a:fld id="{F5D68156-4ADF-4FC3-AB6E-649F6A4BD6B5}" type="datetime1">
              <a:rPr lang="en-US" smtClean="0"/>
              <a:t>3/11/2025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13</a:t>
            </a:fld>
            <a:endParaRPr lang="en-ZA"/>
          </a:p>
        </p:txBody>
      </p:sp>
    </p:spTree>
    <p:extLst>
      <p:ext uri="{BB962C8B-B14F-4D97-AF65-F5344CB8AC3E}">
        <p14:creationId xmlns:p14="http://schemas.microsoft.com/office/powerpoint/2010/main" val="810627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Limited data on the safety and efficacy of Rifapentine in children less than 2.</a:t>
            </a:r>
            <a:endParaRPr/>
          </a:p>
        </p:txBody>
      </p:sp>
      <p:sp>
        <p:nvSpPr>
          <p:cNvPr id="294" name="Google Shape;29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ZA"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3HP interim clinical guidance</a:t>
            </a:r>
            <a:endParaRPr/>
          </a:p>
        </p:txBody>
      </p:sp>
      <p:sp>
        <p:nvSpPr>
          <p:cNvPr id="301" name="Google Shape;30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ZA"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endParaRPr/>
          </a:p>
        </p:txBody>
      </p:sp>
      <p:sp>
        <p:nvSpPr>
          <p:cNvPr id="331" name="Google Shape;331;p14:notes"/>
          <p:cNvSpPr txBox="1"/>
          <p:nvPr/>
        </p:nvSpPr>
        <p:spPr>
          <a:xfrm>
            <a:off x="3884608" y="8685208"/>
            <a:ext cx="2971800" cy="45879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ZA" sz="18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2600"/>
              <a:buFont typeface="Arial"/>
              <a:buChar char="•"/>
            </a:pPr>
            <a:r>
              <a:rPr lang="en-ZA" sz="2600"/>
              <a:t>The weekly dose must be taken </a:t>
            </a:r>
            <a:endParaRPr/>
          </a:p>
          <a:p>
            <a:pPr marL="457200" lvl="1" indent="0" algn="l" rtl="0">
              <a:lnSpc>
                <a:spcPct val="90000"/>
              </a:lnSpc>
              <a:spcBef>
                <a:spcPts val="0"/>
              </a:spcBef>
              <a:spcAft>
                <a:spcPts val="0"/>
              </a:spcAft>
              <a:buNone/>
            </a:pPr>
            <a:r>
              <a:rPr lang="en-ZA" sz="2600"/>
              <a:t>All at once  (not divided)</a:t>
            </a:r>
            <a:endParaRPr/>
          </a:p>
          <a:p>
            <a:pPr marL="457200" lvl="1" indent="0" algn="l" rtl="0">
              <a:lnSpc>
                <a:spcPct val="90000"/>
              </a:lnSpc>
              <a:spcBef>
                <a:spcPts val="0"/>
              </a:spcBef>
              <a:spcAft>
                <a:spcPts val="0"/>
              </a:spcAft>
              <a:buNone/>
            </a:pPr>
            <a:r>
              <a:rPr lang="en-ZA" sz="2600"/>
              <a:t>On the same day every week</a:t>
            </a:r>
            <a:endParaRPr/>
          </a:p>
          <a:p>
            <a:pPr marL="457200" lvl="1" indent="0" algn="l" rtl="0">
              <a:lnSpc>
                <a:spcPct val="90000"/>
              </a:lnSpc>
              <a:spcBef>
                <a:spcPts val="0"/>
              </a:spcBef>
              <a:spcAft>
                <a:spcPts val="0"/>
              </a:spcAft>
              <a:buNone/>
            </a:pPr>
            <a:r>
              <a:rPr lang="en-ZA" sz="2600"/>
              <a:t>Not closer than 4 day’s apart (if the day is missed) – WHP trial</a:t>
            </a:r>
            <a:endParaRPr/>
          </a:p>
          <a:p>
            <a:pPr marL="171450" lvl="0" indent="-101600" algn="l" rtl="0">
              <a:lnSpc>
                <a:spcPct val="90000"/>
              </a:lnSpc>
              <a:spcBef>
                <a:spcPts val="0"/>
              </a:spcBef>
              <a:spcAft>
                <a:spcPts val="0"/>
              </a:spcAft>
              <a:buClr>
                <a:schemeClr val="dk1"/>
              </a:buClr>
              <a:buSzPts val="1100"/>
              <a:buFont typeface="Arial"/>
              <a:buNone/>
            </a:pPr>
            <a:endParaRPr sz="1100"/>
          </a:p>
          <a:p>
            <a:pPr marL="171450" lvl="0" indent="-171450" algn="l" rtl="0">
              <a:lnSpc>
                <a:spcPct val="90000"/>
              </a:lnSpc>
              <a:spcBef>
                <a:spcPts val="0"/>
              </a:spcBef>
              <a:spcAft>
                <a:spcPts val="0"/>
              </a:spcAft>
              <a:buClr>
                <a:schemeClr val="dk1"/>
              </a:buClr>
              <a:buSzPts val="1100"/>
              <a:buFont typeface="Arial"/>
              <a:buChar char="•"/>
            </a:pPr>
            <a:r>
              <a:rPr lang="en-ZA" sz="1100"/>
              <a:t>In the case of missed doses, it is acceptable for the 12 week course to be taken over 16 weeks</a:t>
            </a:r>
            <a:endParaRPr/>
          </a:p>
          <a:p>
            <a:pPr marL="0" lvl="0" indent="0" algn="l" rtl="0">
              <a:lnSpc>
                <a:spcPct val="90000"/>
              </a:lnSpc>
              <a:spcBef>
                <a:spcPts val="0"/>
              </a:spcBef>
              <a:spcAft>
                <a:spcPts val="0"/>
              </a:spcAft>
              <a:buNone/>
            </a:pPr>
            <a:endParaRPr sz="1100"/>
          </a:p>
          <a:p>
            <a:pPr marL="171450" lvl="0" indent="-171450" algn="l" rtl="0">
              <a:lnSpc>
                <a:spcPct val="90000"/>
              </a:lnSpc>
              <a:spcBef>
                <a:spcPts val="0"/>
              </a:spcBef>
              <a:spcAft>
                <a:spcPts val="0"/>
              </a:spcAft>
              <a:buClr>
                <a:schemeClr val="dk1"/>
              </a:buClr>
              <a:buSzPts val="1100"/>
              <a:buFont typeface="Arial"/>
              <a:buChar char="•"/>
            </a:pPr>
            <a:r>
              <a:rPr lang="en-ZA" sz="1100"/>
              <a:t>Pyridoxine (25 or 50mg) has routinely been administered with INH in PLHIV but there are no controlled trials where pyridoxine has not been given to objectively assess its efficacy. In the absence of compelling evidence, the WHO does not mandate pyridoxine for routine use. The I4TB project will be aligned to country guidance which is commonly to give pyridoxine to adults and children living with HIV.  </a:t>
            </a:r>
            <a:endParaRPr/>
          </a:p>
          <a:p>
            <a:pPr marL="0" lvl="0" indent="0" algn="l" rtl="0">
              <a:lnSpc>
                <a:spcPct val="90000"/>
              </a:lnSpc>
              <a:spcBef>
                <a:spcPts val="0"/>
              </a:spcBef>
              <a:spcAft>
                <a:spcPts val="0"/>
              </a:spcAft>
              <a:buNone/>
            </a:pPr>
            <a:r>
              <a:rPr lang="en-ZA" sz="1100"/>
              <a:t> </a:t>
            </a:r>
            <a:endParaRPr/>
          </a:p>
          <a:p>
            <a:pPr marL="0" lvl="0" indent="0" algn="l" rtl="0">
              <a:lnSpc>
                <a:spcPct val="90000"/>
              </a:lnSpc>
              <a:spcBef>
                <a:spcPts val="0"/>
              </a:spcBef>
              <a:spcAft>
                <a:spcPts val="0"/>
              </a:spcAft>
              <a:buNone/>
            </a:pPr>
            <a:r>
              <a:rPr lang="en-ZA" sz="1100" i="1"/>
              <a:t>(Pyridoxine is not required for otherwise healthy contacts of TB index patients of any age)</a:t>
            </a:r>
            <a:endParaRPr/>
          </a:p>
          <a:p>
            <a:pPr marL="0" lvl="0" indent="0" algn="l" rtl="0">
              <a:lnSpc>
                <a:spcPct val="90000"/>
              </a:lnSpc>
              <a:spcBef>
                <a:spcPts val="0"/>
              </a:spcBef>
              <a:spcAft>
                <a:spcPts val="0"/>
              </a:spcAft>
              <a:buNone/>
            </a:pPr>
            <a:endParaRPr sz="1100"/>
          </a:p>
        </p:txBody>
      </p:sp>
      <p:sp>
        <p:nvSpPr>
          <p:cNvPr id="342" name="Google Shape;342;p15:notes"/>
          <p:cNvSpPr txBox="1"/>
          <p:nvPr/>
        </p:nvSpPr>
        <p:spPr>
          <a:xfrm>
            <a:off x="3884608" y="8685208"/>
            <a:ext cx="2971800" cy="45879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ZA" sz="18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hyperlink" Target="http://logos-download.com/wp-content/uploads/2016/02/Twitter_logo_bird_transparent_png.png" TargetMode="Externa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09600"/>
          </a:xfrm>
          <a:prstGeom prst="rect">
            <a:avLst/>
          </a:prstGeom>
        </p:spPr>
        <p:txBody>
          <a:bodyPr/>
          <a:lstStyle>
            <a:lvl1pPr>
              <a:defRPr sz="3200">
                <a:solidFill>
                  <a:srgbClr val="002060"/>
                </a:solidFill>
                <a:latin typeface="Gill Sans MT" panose="020B05020201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33400" y="1600200"/>
            <a:ext cx="8229600" cy="4572000"/>
          </a:xfrm>
          <a:prstGeom prst="rect">
            <a:avLst/>
          </a:prstGeom>
        </p:spPr>
        <p:txBody>
          <a:bodyPr/>
          <a:lstStyle>
            <a:lvl1pPr marL="342900" indent="-342900">
              <a:buFontTx/>
              <a:buBlip>
                <a:blip r:embed="rId2"/>
              </a:buBlip>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a:extLst>
              <a:ext uri="{FF2B5EF4-FFF2-40B4-BE49-F238E27FC236}">
                <a16:creationId xmlns:a16="http://schemas.microsoft.com/office/drawing/2014/main" id="{4C4B223E-98A3-4929-A9B0-E2BCB192D3DE}"/>
              </a:ext>
            </a:extLst>
          </p:cNvPr>
          <p:cNvSpPr>
            <a:spLocks noGrp="1" noChangeArrowheads="1"/>
          </p:cNvSpPr>
          <p:nvPr>
            <p:ph type="dt" sz="half" idx="10"/>
          </p:nvPr>
        </p:nvSpPr>
        <p:spPr>
          <a:xfrm>
            <a:off x="533400" y="6475413"/>
            <a:ext cx="1752600" cy="228600"/>
          </a:xfrm>
          <a:prstGeom prst="rect">
            <a:avLst/>
          </a:prstGeom>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955A433-E292-4988-9DD4-CD08C40B2905}"/>
              </a:ext>
            </a:extLst>
          </p:cNvPr>
          <p:cNvSpPr>
            <a:spLocks noGrp="1" noChangeArrowheads="1"/>
          </p:cNvSpPr>
          <p:nvPr>
            <p:ph type="sldNum" sz="quarter" idx="11"/>
          </p:nvPr>
        </p:nvSpPr>
        <p:spPr>
          <a:xfrm>
            <a:off x="6858000" y="6462713"/>
            <a:ext cx="1905000" cy="228600"/>
          </a:xfrm>
          <a:prstGeom prst="rect">
            <a:avLst/>
          </a:prstGeom>
        </p:spPr>
        <p:txBody>
          <a:bodyPr/>
          <a:lstStyle>
            <a:lvl1pPr>
              <a:defRPr/>
            </a:lvl1pPr>
          </a:lstStyle>
          <a:p>
            <a:fld id="{9A2A1F71-C0C1-4E69-854A-6337808FFC7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Slide 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28F0AD-373E-4ED4-AF4C-51AAF2B3FFDE}"/>
              </a:ext>
            </a:extLst>
          </p:cNvPr>
          <p:cNvSpPr>
            <a:spLocks noChangeArrowheads="1"/>
          </p:cNvSpPr>
          <p:nvPr/>
        </p:nvSpPr>
        <p:spPr bwMode="auto">
          <a:xfrm>
            <a:off x="152400" y="1752600"/>
            <a:ext cx="8991600" cy="51054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panose="02020603050405020304" pitchFamily="18" charset="0"/>
                <a:cs typeface="Arial" panose="020B0604020202020204" pitchFamily="34" charset="0"/>
              </a:defRPr>
            </a:lvl1pPr>
            <a:lvl2pPr marL="742950" indent="-285750">
              <a:defRPr sz="2800">
                <a:solidFill>
                  <a:schemeClr val="tx1"/>
                </a:solidFill>
                <a:latin typeface="Times" panose="02020603050405020304" pitchFamily="18" charset="0"/>
                <a:cs typeface="Arial" panose="020B0604020202020204" pitchFamily="34" charset="0"/>
              </a:defRPr>
            </a:lvl2pPr>
            <a:lvl3pPr marL="1143000" indent="-228600">
              <a:defRPr sz="2800">
                <a:solidFill>
                  <a:schemeClr val="tx1"/>
                </a:solidFill>
                <a:latin typeface="Times" panose="02020603050405020304" pitchFamily="18" charset="0"/>
                <a:cs typeface="Arial" panose="020B0604020202020204" pitchFamily="34" charset="0"/>
              </a:defRPr>
            </a:lvl3pPr>
            <a:lvl4pPr marL="1600200" indent="-228600">
              <a:defRPr sz="2800">
                <a:solidFill>
                  <a:schemeClr val="tx1"/>
                </a:solidFill>
                <a:latin typeface="Times" panose="02020603050405020304" pitchFamily="18" charset="0"/>
                <a:cs typeface="Arial" panose="020B0604020202020204" pitchFamily="34" charset="0"/>
              </a:defRPr>
            </a:lvl4pPr>
            <a:lvl5pPr marL="2057400" indent="-228600">
              <a:defRPr sz="28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9pPr>
          </a:lstStyle>
          <a:p>
            <a:pPr>
              <a:defRPr/>
            </a:pPr>
            <a:endParaRPr lang="en-US" altLang="en-US"/>
          </a:p>
        </p:txBody>
      </p:sp>
      <p:sp>
        <p:nvSpPr>
          <p:cNvPr id="4" name="Rectangle 7">
            <a:extLst>
              <a:ext uri="{FF2B5EF4-FFF2-40B4-BE49-F238E27FC236}">
                <a16:creationId xmlns:a16="http://schemas.microsoft.com/office/drawing/2014/main" id="{01F226C7-7CDD-4E76-836B-142B95FE8102}"/>
              </a:ext>
            </a:extLst>
          </p:cNvPr>
          <p:cNvSpPr>
            <a:spLocks noChangeArrowheads="1"/>
          </p:cNvSpPr>
          <p:nvPr/>
        </p:nvSpPr>
        <p:spPr bwMode="auto">
          <a:xfrm>
            <a:off x="0" y="1752600"/>
            <a:ext cx="9144000" cy="152400"/>
          </a:xfrm>
          <a:prstGeom prst="rect">
            <a:avLst/>
          </a:prstGeom>
          <a:solidFill>
            <a:srgbClr val="C211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panose="02020603050405020304" pitchFamily="18" charset="0"/>
                <a:cs typeface="Arial" panose="020B0604020202020204" pitchFamily="34" charset="0"/>
              </a:defRPr>
            </a:lvl1pPr>
            <a:lvl2pPr marL="742950" indent="-285750">
              <a:defRPr sz="2800">
                <a:solidFill>
                  <a:schemeClr val="tx1"/>
                </a:solidFill>
                <a:latin typeface="Times" panose="02020603050405020304" pitchFamily="18" charset="0"/>
                <a:cs typeface="Arial" panose="020B0604020202020204" pitchFamily="34" charset="0"/>
              </a:defRPr>
            </a:lvl2pPr>
            <a:lvl3pPr marL="1143000" indent="-228600">
              <a:defRPr sz="2800">
                <a:solidFill>
                  <a:schemeClr val="tx1"/>
                </a:solidFill>
                <a:latin typeface="Times" panose="02020603050405020304" pitchFamily="18" charset="0"/>
                <a:cs typeface="Arial" panose="020B0604020202020204" pitchFamily="34" charset="0"/>
              </a:defRPr>
            </a:lvl3pPr>
            <a:lvl4pPr marL="1600200" indent="-228600">
              <a:defRPr sz="2800">
                <a:solidFill>
                  <a:schemeClr val="tx1"/>
                </a:solidFill>
                <a:latin typeface="Times" panose="02020603050405020304" pitchFamily="18" charset="0"/>
                <a:cs typeface="Arial" panose="020B0604020202020204" pitchFamily="34" charset="0"/>
              </a:defRPr>
            </a:lvl4pPr>
            <a:lvl5pPr marL="2057400" indent="-228600">
              <a:defRPr sz="28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9pPr>
          </a:lstStyle>
          <a:p>
            <a:pPr>
              <a:defRPr/>
            </a:pPr>
            <a:endParaRPr lang="en-US" altLang="en-US"/>
          </a:p>
        </p:txBody>
      </p:sp>
      <p:sp>
        <p:nvSpPr>
          <p:cNvPr id="5" name="Rectangle 8">
            <a:extLst>
              <a:ext uri="{FF2B5EF4-FFF2-40B4-BE49-F238E27FC236}">
                <a16:creationId xmlns:a16="http://schemas.microsoft.com/office/drawing/2014/main" id="{7CC01CC3-596D-489E-93DF-2CF4A6A8A01A}"/>
              </a:ext>
            </a:extLst>
          </p:cNvPr>
          <p:cNvSpPr>
            <a:spLocks noChangeArrowheads="1"/>
          </p:cNvSpPr>
          <p:nvPr/>
        </p:nvSpPr>
        <p:spPr bwMode="auto">
          <a:xfrm>
            <a:off x="0" y="1905000"/>
            <a:ext cx="152400" cy="4953000"/>
          </a:xfrm>
          <a:prstGeom prst="rect">
            <a:avLst/>
          </a:prstGeom>
          <a:solidFill>
            <a:srgbClr val="002A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panose="02020603050405020304" pitchFamily="18" charset="0"/>
                <a:cs typeface="Arial" panose="020B0604020202020204" pitchFamily="34" charset="0"/>
              </a:defRPr>
            </a:lvl1pPr>
            <a:lvl2pPr marL="742950" indent="-285750">
              <a:defRPr sz="2800">
                <a:solidFill>
                  <a:schemeClr val="tx1"/>
                </a:solidFill>
                <a:latin typeface="Times" panose="02020603050405020304" pitchFamily="18" charset="0"/>
                <a:cs typeface="Arial" panose="020B0604020202020204" pitchFamily="34" charset="0"/>
              </a:defRPr>
            </a:lvl2pPr>
            <a:lvl3pPr marL="1143000" indent="-228600">
              <a:defRPr sz="2800">
                <a:solidFill>
                  <a:schemeClr val="tx1"/>
                </a:solidFill>
                <a:latin typeface="Times" panose="02020603050405020304" pitchFamily="18" charset="0"/>
                <a:cs typeface="Arial" panose="020B0604020202020204" pitchFamily="34" charset="0"/>
              </a:defRPr>
            </a:lvl3pPr>
            <a:lvl4pPr marL="1600200" indent="-228600">
              <a:defRPr sz="2800">
                <a:solidFill>
                  <a:schemeClr val="tx1"/>
                </a:solidFill>
                <a:latin typeface="Times" panose="02020603050405020304" pitchFamily="18" charset="0"/>
                <a:cs typeface="Arial" panose="020B0604020202020204" pitchFamily="34" charset="0"/>
              </a:defRPr>
            </a:lvl4pPr>
            <a:lvl5pPr marL="2057400" indent="-228600">
              <a:defRPr sz="28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9pPr>
          </a:lstStyle>
          <a:p>
            <a:pPr>
              <a:defRPr/>
            </a:pPr>
            <a:endParaRPr lang="en-US" altLang="en-US"/>
          </a:p>
        </p:txBody>
      </p:sp>
      <p:pic>
        <p:nvPicPr>
          <p:cNvPr id="6" name="Picture 3" descr="USAID_tbsouthafrica_color.png"/>
          <p:cNvPicPr>
            <a:picLocks noChangeAspect="1"/>
          </p:cNvPicPr>
          <p:nvPr/>
        </p:nvPicPr>
        <p:blipFill>
          <a:blip r:embed="rId2"/>
          <a:srcRect/>
          <a:stretch>
            <a:fillRect/>
          </a:stretch>
        </p:blipFill>
        <p:spPr bwMode="auto">
          <a:xfrm>
            <a:off x="2105025" y="19050"/>
            <a:ext cx="4933950" cy="1733550"/>
          </a:xfrm>
          <a:prstGeom prst="rect">
            <a:avLst/>
          </a:prstGeom>
          <a:noFill/>
          <a:ln w="9525">
            <a:noFill/>
            <a:miter lim="800000"/>
            <a:headEnd/>
            <a:tailEnd/>
          </a:ln>
        </p:spPr>
      </p:pic>
      <p:pic>
        <p:nvPicPr>
          <p:cNvPr id="7" name="Picture 3" descr="USAID_tbsouthafrica_color.png"/>
          <p:cNvPicPr>
            <a:picLocks noChangeAspect="1"/>
          </p:cNvPicPr>
          <p:nvPr/>
        </p:nvPicPr>
        <p:blipFill>
          <a:blip r:embed="rId2"/>
          <a:srcRect/>
          <a:stretch>
            <a:fillRect/>
          </a:stretch>
        </p:blipFill>
        <p:spPr bwMode="auto">
          <a:xfrm>
            <a:off x="2105025" y="19050"/>
            <a:ext cx="4933950" cy="1733550"/>
          </a:xfrm>
          <a:prstGeom prst="rect">
            <a:avLst/>
          </a:prstGeom>
          <a:noFill/>
          <a:ln w="9525">
            <a:noFill/>
            <a:miter lim="800000"/>
            <a:headEnd/>
            <a:tailEnd/>
          </a:ln>
        </p:spPr>
      </p:pic>
      <p:sp>
        <p:nvSpPr>
          <p:cNvPr id="57347" name="Rectangle 3"/>
          <p:cNvSpPr>
            <a:spLocks noGrp="1" noChangeArrowheads="1"/>
          </p:cNvSpPr>
          <p:nvPr>
            <p:ph type="ctrTitle"/>
          </p:nvPr>
        </p:nvSpPr>
        <p:spPr>
          <a:xfrm>
            <a:off x="685800" y="3429000"/>
            <a:ext cx="8001000" cy="1143000"/>
          </a:xfrm>
          <a:prstGeom prst="rect">
            <a:avLst/>
          </a:prstGeom>
        </p:spPr>
        <p:txBody>
          <a:bodyPr/>
          <a:lstStyle>
            <a:lvl1pPr algn="ctr">
              <a:defRPr sz="320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NDOH_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1752600"/>
            <a:ext cx="8991600" cy="5105400"/>
          </a:xfrm>
          <a:prstGeom prst="rect">
            <a:avLst/>
          </a:prstGeom>
          <a:solidFill>
            <a:srgbClr val="C0C0C0"/>
          </a:solidFill>
          <a:ln>
            <a:noFill/>
          </a:ln>
        </p:spPr>
        <p:txBody>
          <a:bodyPr wrap="none" anchor="ctr"/>
          <a:lstStyle>
            <a:lvl1pPr>
              <a:defRPr sz="2800">
                <a:solidFill>
                  <a:schemeClr val="tx1"/>
                </a:solidFill>
                <a:latin typeface="Times" panose="02020603050405020304" pitchFamily="18" charset="0"/>
                <a:cs typeface="Arial" panose="020B0604020202020204" pitchFamily="34" charset="0"/>
              </a:defRPr>
            </a:lvl1pPr>
            <a:lvl2pPr marL="742950" indent="-285750">
              <a:defRPr sz="2800">
                <a:solidFill>
                  <a:schemeClr val="tx1"/>
                </a:solidFill>
                <a:latin typeface="Times" panose="02020603050405020304" pitchFamily="18" charset="0"/>
                <a:cs typeface="Arial" panose="020B0604020202020204" pitchFamily="34" charset="0"/>
              </a:defRPr>
            </a:lvl2pPr>
            <a:lvl3pPr marL="1143000" indent="-228600">
              <a:defRPr sz="2800">
                <a:solidFill>
                  <a:schemeClr val="tx1"/>
                </a:solidFill>
                <a:latin typeface="Times" panose="02020603050405020304" pitchFamily="18" charset="0"/>
                <a:cs typeface="Arial" panose="020B0604020202020204" pitchFamily="34" charset="0"/>
              </a:defRPr>
            </a:lvl3pPr>
            <a:lvl4pPr marL="1600200" indent="-228600">
              <a:defRPr sz="2800">
                <a:solidFill>
                  <a:schemeClr val="tx1"/>
                </a:solidFill>
                <a:latin typeface="Times" panose="02020603050405020304" pitchFamily="18" charset="0"/>
                <a:cs typeface="Arial" panose="020B0604020202020204" pitchFamily="34" charset="0"/>
              </a:defRPr>
            </a:lvl4pPr>
            <a:lvl5pPr marL="2057400" indent="-228600">
              <a:defRPr sz="28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9pPr>
          </a:lstStyle>
          <a:p>
            <a:pPr>
              <a:defRPr/>
            </a:pPr>
            <a:endParaRPr lang="en-US" altLang="en-US"/>
          </a:p>
        </p:txBody>
      </p:sp>
      <p:sp>
        <p:nvSpPr>
          <p:cNvPr id="5" name="Rectangle 7"/>
          <p:cNvSpPr>
            <a:spLocks noChangeArrowheads="1"/>
          </p:cNvSpPr>
          <p:nvPr/>
        </p:nvSpPr>
        <p:spPr bwMode="auto">
          <a:xfrm>
            <a:off x="0" y="1752600"/>
            <a:ext cx="9144000" cy="152400"/>
          </a:xfrm>
          <a:prstGeom prst="rect">
            <a:avLst/>
          </a:prstGeom>
          <a:solidFill>
            <a:srgbClr val="C2113A"/>
          </a:solidFill>
          <a:ln>
            <a:noFill/>
          </a:ln>
        </p:spPr>
        <p:txBody>
          <a:bodyPr wrap="none" anchor="ctr"/>
          <a:lstStyle>
            <a:lvl1pPr>
              <a:defRPr sz="2800">
                <a:solidFill>
                  <a:schemeClr val="tx1"/>
                </a:solidFill>
                <a:latin typeface="Times" panose="02020603050405020304" pitchFamily="18" charset="0"/>
                <a:cs typeface="Arial" panose="020B0604020202020204" pitchFamily="34" charset="0"/>
              </a:defRPr>
            </a:lvl1pPr>
            <a:lvl2pPr marL="742950" indent="-285750">
              <a:defRPr sz="2800">
                <a:solidFill>
                  <a:schemeClr val="tx1"/>
                </a:solidFill>
                <a:latin typeface="Times" panose="02020603050405020304" pitchFamily="18" charset="0"/>
                <a:cs typeface="Arial" panose="020B0604020202020204" pitchFamily="34" charset="0"/>
              </a:defRPr>
            </a:lvl2pPr>
            <a:lvl3pPr marL="1143000" indent="-228600">
              <a:defRPr sz="2800">
                <a:solidFill>
                  <a:schemeClr val="tx1"/>
                </a:solidFill>
                <a:latin typeface="Times" panose="02020603050405020304" pitchFamily="18" charset="0"/>
                <a:cs typeface="Arial" panose="020B0604020202020204" pitchFamily="34" charset="0"/>
              </a:defRPr>
            </a:lvl3pPr>
            <a:lvl4pPr marL="1600200" indent="-228600">
              <a:defRPr sz="2800">
                <a:solidFill>
                  <a:schemeClr val="tx1"/>
                </a:solidFill>
                <a:latin typeface="Times" panose="02020603050405020304" pitchFamily="18" charset="0"/>
                <a:cs typeface="Arial" panose="020B0604020202020204" pitchFamily="34" charset="0"/>
              </a:defRPr>
            </a:lvl4pPr>
            <a:lvl5pPr marL="2057400" indent="-228600">
              <a:defRPr sz="28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9pPr>
          </a:lstStyle>
          <a:p>
            <a:pPr>
              <a:defRPr/>
            </a:pPr>
            <a:endParaRPr lang="en-US" altLang="en-US"/>
          </a:p>
        </p:txBody>
      </p:sp>
      <p:sp>
        <p:nvSpPr>
          <p:cNvPr id="6" name="Rectangle 8"/>
          <p:cNvSpPr>
            <a:spLocks noChangeArrowheads="1"/>
          </p:cNvSpPr>
          <p:nvPr/>
        </p:nvSpPr>
        <p:spPr bwMode="auto">
          <a:xfrm>
            <a:off x="0" y="1905000"/>
            <a:ext cx="152400" cy="4953000"/>
          </a:xfrm>
          <a:prstGeom prst="rect">
            <a:avLst/>
          </a:prstGeom>
          <a:solidFill>
            <a:srgbClr val="002A6C"/>
          </a:solidFill>
          <a:ln>
            <a:noFill/>
          </a:ln>
        </p:spPr>
        <p:txBody>
          <a:bodyPr wrap="none" anchor="ctr"/>
          <a:lstStyle>
            <a:lvl1pPr>
              <a:defRPr sz="2800">
                <a:solidFill>
                  <a:schemeClr val="tx1"/>
                </a:solidFill>
                <a:latin typeface="Times" panose="02020603050405020304" pitchFamily="18" charset="0"/>
                <a:cs typeface="Arial" panose="020B0604020202020204" pitchFamily="34" charset="0"/>
              </a:defRPr>
            </a:lvl1pPr>
            <a:lvl2pPr marL="742950" indent="-285750">
              <a:defRPr sz="2800">
                <a:solidFill>
                  <a:schemeClr val="tx1"/>
                </a:solidFill>
                <a:latin typeface="Times" panose="02020603050405020304" pitchFamily="18" charset="0"/>
                <a:cs typeface="Arial" panose="020B0604020202020204" pitchFamily="34" charset="0"/>
              </a:defRPr>
            </a:lvl2pPr>
            <a:lvl3pPr marL="1143000" indent="-228600">
              <a:defRPr sz="2800">
                <a:solidFill>
                  <a:schemeClr val="tx1"/>
                </a:solidFill>
                <a:latin typeface="Times" panose="02020603050405020304" pitchFamily="18" charset="0"/>
                <a:cs typeface="Arial" panose="020B0604020202020204" pitchFamily="34" charset="0"/>
              </a:defRPr>
            </a:lvl3pPr>
            <a:lvl4pPr marL="1600200" indent="-228600">
              <a:defRPr sz="2800">
                <a:solidFill>
                  <a:schemeClr val="tx1"/>
                </a:solidFill>
                <a:latin typeface="Times" panose="02020603050405020304" pitchFamily="18" charset="0"/>
                <a:cs typeface="Arial" panose="020B0604020202020204" pitchFamily="34" charset="0"/>
              </a:defRPr>
            </a:lvl4pPr>
            <a:lvl5pPr marL="2057400" indent="-228600">
              <a:defRPr sz="28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9pPr>
          </a:lstStyle>
          <a:p>
            <a:pPr>
              <a:defRPr/>
            </a:pPr>
            <a:endParaRPr lang="en-US" altLang="en-US"/>
          </a:p>
        </p:txBody>
      </p:sp>
      <p:pic>
        <p:nvPicPr>
          <p:cNvPr id="7" name="Picture 3" descr="USAID_tbsouthafrica_color.png"/>
          <p:cNvPicPr>
            <a:picLocks noChangeAspect="1"/>
          </p:cNvPicPr>
          <p:nvPr/>
        </p:nvPicPr>
        <p:blipFill>
          <a:blip r:embed="rId2"/>
          <a:srcRect/>
          <a:stretch>
            <a:fillRect/>
          </a:stretch>
        </p:blipFill>
        <p:spPr bwMode="auto">
          <a:xfrm>
            <a:off x="4724400" y="153988"/>
            <a:ext cx="4267200" cy="1500187"/>
          </a:xfrm>
          <a:prstGeom prst="rect">
            <a:avLst/>
          </a:prstGeom>
          <a:noFill/>
          <a:ln w="9525">
            <a:noFill/>
            <a:miter lim="800000"/>
            <a:headEnd/>
            <a:tailEnd/>
          </a:ln>
        </p:spPr>
      </p:pic>
      <p:pic>
        <p:nvPicPr>
          <p:cNvPr id="8" name="Picture 14"/>
          <p:cNvPicPr>
            <a:picLocks noChangeAspect="1"/>
          </p:cNvPicPr>
          <p:nvPr/>
        </p:nvPicPr>
        <p:blipFill>
          <a:blip r:embed="rId3"/>
          <a:srcRect/>
          <a:stretch>
            <a:fillRect/>
          </a:stretch>
        </p:blipFill>
        <p:spPr bwMode="auto">
          <a:xfrm>
            <a:off x="192088" y="219075"/>
            <a:ext cx="3695700" cy="1325563"/>
          </a:xfrm>
          <a:prstGeom prst="rect">
            <a:avLst/>
          </a:prstGeom>
          <a:noFill/>
          <a:ln w="9525">
            <a:noFill/>
            <a:miter lim="800000"/>
            <a:headEnd/>
            <a:tailEnd/>
          </a:ln>
        </p:spPr>
      </p:pic>
      <p:sp>
        <p:nvSpPr>
          <p:cNvPr id="57347" name="Rectangle 3"/>
          <p:cNvSpPr>
            <a:spLocks noGrp="1" noChangeArrowheads="1"/>
          </p:cNvSpPr>
          <p:nvPr>
            <p:ph type="ctrTitle"/>
          </p:nvPr>
        </p:nvSpPr>
        <p:spPr>
          <a:xfrm>
            <a:off x="685800" y="3429000"/>
            <a:ext cx="8001000" cy="1143000"/>
          </a:xfrm>
          <a:prstGeom prst="rect">
            <a:avLst/>
          </a:prstGeom>
        </p:spPr>
        <p:txBody>
          <a:bodyPr/>
          <a:lstStyle>
            <a:lvl1pPr algn="ctr">
              <a:defRPr sz="4000"/>
            </a:lvl1pPr>
          </a:lstStyle>
          <a:p>
            <a:r>
              <a:rPr lang="en-US"/>
              <a:t>Click to edit Master title style</a:t>
            </a:r>
            <a:endParaRPr lang="en-US" dirty="0"/>
          </a:p>
        </p:txBody>
      </p:sp>
      <p:sp>
        <p:nvSpPr>
          <p:cNvPr id="57348" name="Rectangle 4"/>
          <p:cNvSpPr>
            <a:spLocks noGrp="1" noChangeArrowheads="1"/>
          </p:cNvSpPr>
          <p:nvPr>
            <p:ph type="subTitle" idx="1"/>
          </p:nvPr>
        </p:nvSpPr>
        <p:spPr>
          <a:xfrm>
            <a:off x="1333500" y="5105400"/>
            <a:ext cx="6477000" cy="1190626"/>
          </a:xfrm>
          <a:prstGeom prst="rect">
            <a:avLst/>
          </a:prstGeom>
        </p:spPr>
        <p:txBody>
          <a:bodyPr/>
          <a:lstStyle>
            <a:lvl1pPr marL="0" indent="0" algn="ctr">
              <a:buFontTx/>
              <a:buNone/>
              <a:defRPr sz="1600" b="1"/>
            </a:lvl1pPr>
          </a:lstStyle>
          <a:p>
            <a:r>
              <a:rPr lang="en-US"/>
              <a:t>Click to edit Master subtitle style</a:t>
            </a:r>
            <a:endParaRPr lang="en-US" dirty="0"/>
          </a:p>
        </p:txBody>
      </p:sp>
      <p:sp>
        <p:nvSpPr>
          <p:cNvPr id="9" name="Rectangle 5"/>
          <p:cNvSpPr>
            <a:spLocks noGrp="1" noChangeArrowheads="1"/>
          </p:cNvSpPr>
          <p:nvPr>
            <p:ph type="dt" sz="half" idx="10"/>
          </p:nvPr>
        </p:nvSpPr>
        <p:spPr>
          <a:xfrm>
            <a:off x="4110038" y="6462713"/>
            <a:ext cx="1905000" cy="228600"/>
          </a:xfrm>
          <a:prstGeom prst="rect">
            <a:avLst/>
          </a:prstGeom>
        </p:spPr>
        <p:txBody>
          <a:bodyPr/>
          <a:lstStyle>
            <a:lvl1pPr>
              <a:defRPr/>
            </a:lvl1pPr>
          </a:lstStyle>
          <a:p>
            <a:pPr>
              <a:defRPr/>
            </a:pP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NDOH_Thank you Slide">
    <p:spTree>
      <p:nvGrpSpPr>
        <p:cNvPr id="1" name=""/>
        <p:cNvGrpSpPr/>
        <p:nvPr/>
      </p:nvGrpSpPr>
      <p:grpSpPr>
        <a:xfrm>
          <a:off x="0" y="0"/>
          <a:ext cx="0" cy="0"/>
          <a:chOff x="0" y="0"/>
          <a:chExt cx="0" cy="0"/>
        </a:xfrm>
      </p:grpSpPr>
      <p:sp>
        <p:nvSpPr>
          <p:cNvPr id="2" name="Rectangle 1"/>
          <p:cNvSpPr>
            <a:spLocks noChangeArrowheads="1"/>
          </p:cNvSpPr>
          <p:nvPr/>
        </p:nvSpPr>
        <p:spPr bwMode="auto">
          <a:xfrm>
            <a:off x="147638" y="1752600"/>
            <a:ext cx="8991600" cy="5105400"/>
          </a:xfrm>
          <a:prstGeom prst="rect">
            <a:avLst/>
          </a:prstGeom>
          <a:solidFill>
            <a:srgbClr val="C0C0C0"/>
          </a:solidFill>
          <a:ln>
            <a:noFill/>
          </a:ln>
        </p:spPr>
        <p:txBody>
          <a:bodyPr wrap="none" anchor="ctr"/>
          <a:lstStyle>
            <a:lvl1pPr>
              <a:defRPr sz="2800">
                <a:solidFill>
                  <a:schemeClr val="tx1"/>
                </a:solidFill>
                <a:latin typeface="Times" panose="02020603050405020304" pitchFamily="18" charset="0"/>
                <a:cs typeface="Arial" panose="020B0604020202020204" pitchFamily="34" charset="0"/>
              </a:defRPr>
            </a:lvl1pPr>
            <a:lvl2pPr marL="742950" indent="-285750">
              <a:defRPr sz="2800">
                <a:solidFill>
                  <a:schemeClr val="tx1"/>
                </a:solidFill>
                <a:latin typeface="Times" panose="02020603050405020304" pitchFamily="18" charset="0"/>
                <a:cs typeface="Arial" panose="020B0604020202020204" pitchFamily="34" charset="0"/>
              </a:defRPr>
            </a:lvl2pPr>
            <a:lvl3pPr marL="1143000" indent="-228600">
              <a:defRPr sz="2800">
                <a:solidFill>
                  <a:schemeClr val="tx1"/>
                </a:solidFill>
                <a:latin typeface="Times" panose="02020603050405020304" pitchFamily="18" charset="0"/>
                <a:cs typeface="Arial" panose="020B0604020202020204" pitchFamily="34" charset="0"/>
              </a:defRPr>
            </a:lvl3pPr>
            <a:lvl4pPr marL="1600200" indent="-228600">
              <a:defRPr sz="2800">
                <a:solidFill>
                  <a:schemeClr val="tx1"/>
                </a:solidFill>
                <a:latin typeface="Times" panose="02020603050405020304" pitchFamily="18" charset="0"/>
                <a:cs typeface="Arial" panose="020B0604020202020204" pitchFamily="34" charset="0"/>
              </a:defRPr>
            </a:lvl4pPr>
            <a:lvl5pPr marL="2057400" indent="-228600">
              <a:defRPr sz="28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9pPr>
          </a:lstStyle>
          <a:p>
            <a:pPr>
              <a:defRPr/>
            </a:pPr>
            <a:endParaRPr lang="en-US" altLang="en-US">
              <a:latin typeface="Gill Sans MT" panose="020B0502020104020203" pitchFamily="34" charset="0"/>
            </a:endParaRPr>
          </a:p>
        </p:txBody>
      </p:sp>
      <p:sp>
        <p:nvSpPr>
          <p:cNvPr id="3" name="Rectangle 7"/>
          <p:cNvSpPr>
            <a:spLocks noChangeArrowheads="1"/>
          </p:cNvSpPr>
          <p:nvPr/>
        </p:nvSpPr>
        <p:spPr bwMode="auto">
          <a:xfrm>
            <a:off x="0" y="1752600"/>
            <a:ext cx="9144000" cy="152400"/>
          </a:xfrm>
          <a:prstGeom prst="rect">
            <a:avLst/>
          </a:prstGeom>
          <a:solidFill>
            <a:srgbClr val="C2113A"/>
          </a:solidFill>
          <a:ln>
            <a:noFill/>
          </a:ln>
        </p:spPr>
        <p:txBody>
          <a:bodyPr wrap="none" anchor="ctr"/>
          <a:lstStyle>
            <a:lvl1pPr>
              <a:defRPr sz="2800">
                <a:solidFill>
                  <a:schemeClr val="tx1"/>
                </a:solidFill>
                <a:latin typeface="Times" panose="02020603050405020304" pitchFamily="18" charset="0"/>
                <a:cs typeface="Arial" panose="020B0604020202020204" pitchFamily="34" charset="0"/>
              </a:defRPr>
            </a:lvl1pPr>
            <a:lvl2pPr marL="742950" indent="-285750">
              <a:defRPr sz="2800">
                <a:solidFill>
                  <a:schemeClr val="tx1"/>
                </a:solidFill>
                <a:latin typeface="Times" panose="02020603050405020304" pitchFamily="18" charset="0"/>
                <a:cs typeface="Arial" panose="020B0604020202020204" pitchFamily="34" charset="0"/>
              </a:defRPr>
            </a:lvl2pPr>
            <a:lvl3pPr marL="1143000" indent="-228600">
              <a:defRPr sz="2800">
                <a:solidFill>
                  <a:schemeClr val="tx1"/>
                </a:solidFill>
                <a:latin typeface="Times" panose="02020603050405020304" pitchFamily="18" charset="0"/>
                <a:cs typeface="Arial" panose="020B0604020202020204" pitchFamily="34" charset="0"/>
              </a:defRPr>
            </a:lvl3pPr>
            <a:lvl4pPr marL="1600200" indent="-228600">
              <a:defRPr sz="2800">
                <a:solidFill>
                  <a:schemeClr val="tx1"/>
                </a:solidFill>
                <a:latin typeface="Times" panose="02020603050405020304" pitchFamily="18" charset="0"/>
                <a:cs typeface="Arial" panose="020B0604020202020204" pitchFamily="34" charset="0"/>
              </a:defRPr>
            </a:lvl4pPr>
            <a:lvl5pPr marL="2057400" indent="-228600">
              <a:defRPr sz="28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9pPr>
          </a:lstStyle>
          <a:p>
            <a:pPr>
              <a:defRPr/>
            </a:pPr>
            <a:endParaRPr lang="en-US" altLang="en-US">
              <a:latin typeface="Gill Sans MT" panose="020B0502020104020203" pitchFamily="34" charset="0"/>
            </a:endParaRPr>
          </a:p>
        </p:txBody>
      </p:sp>
      <p:sp>
        <p:nvSpPr>
          <p:cNvPr id="4" name="Rectangle 8"/>
          <p:cNvSpPr>
            <a:spLocks noChangeArrowheads="1"/>
          </p:cNvSpPr>
          <p:nvPr/>
        </p:nvSpPr>
        <p:spPr bwMode="auto">
          <a:xfrm>
            <a:off x="0" y="1905000"/>
            <a:ext cx="152400" cy="4953000"/>
          </a:xfrm>
          <a:prstGeom prst="rect">
            <a:avLst/>
          </a:prstGeom>
          <a:solidFill>
            <a:srgbClr val="002A6C"/>
          </a:solidFill>
          <a:ln>
            <a:noFill/>
          </a:ln>
        </p:spPr>
        <p:txBody>
          <a:bodyPr wrap="none" anchor="ctr"/>
          <a:lstStyle>
            <a:lvl1pPr>
              <a:defRPr sz="2800">
                <a:solidFill>
                  <a:schemeClr val="tx1"/>
                </a:solidFill>
                <a:latin typeface="Times" panose="02020603050405020304" pitchFamily="18" charset="0"/>
                <a:cs typeface="Arial" panose="020B0604020202020204" pitchFamily="34" charset="0"/>
              </a:defRPr>
            </a:lvl1pPr>
            <a:lvl2pPr marL="742950" indent="-285750">
              <a:defRPr sz="2800">
                <a:solidFill>
                  <a:schemeClr val="tx1"/>
                </a:solidFill>
                <a:latin typeface="Times" panose="02020603050405020304" pitchFamily="18" charset="0"/>
                <a:cs typeface="Arial" panose="020B0604020202020204" pitchFamily="34" charset="0"/>
              </a:defRPr>
            </a:lvl2pPr>
            <a:lvl3pPr marL="1143000" indent="-228600">
              <a:defRPr sz="2800">
                <a:solidFill>
                  <a:schemeClr val="tx1"/>
                </a:solidFill>
                <a:latin typeface="Times" panose="02020603050405020304" pitchFamily="18" charset="0"/>
                <a:cs typeface="Arial" panose="020B0604020202020204" pitchFamily="34" charset="0"/>
              </a:defRPr>
            </a:lvl3pPr>
            <a:lvl4pPr marL="1600200" indent="-228600">
              <a:defRPr sz="2800">
                <a:solidFill>
                  <a:schemeClr val="tx1"/>
                </a:solidFill>
                <a:latin typeface="Times" panose="02020603050405020304" pitchFamily="18" charset="0"/>
                <a:cs typeface="Arial" panose="020B0604020202020204" pitchFamily="34" charset="0"/>
              </a:defRPr>
            </a:lvl4pPr>
            <a:lvl5pPr marL="2057400" indent="-228600">
              <a:defRPr sz="28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9pPr>
          </a:lstStyle>
          <a:p>
            <a:pPr>
              <a:defRPr/>
            </a:pPr>
            <a:endParaRPr lang="en-US" altLang="en-US">
              <a:latin typeface="Gill Sans MT" panose="020B0502020104020203" pitchFamily="34" charset="0"/>
            </a:endParaRPr>
          </a:p>
        </p:txBody>
      </p:sp>
      <p:pic>
        <p:nvPicPr>
          <p:cNvPr id="5" name="Picture 3" descr="USAID_tbsouthafrica_color.png"/>
          <p:cNvPicPr>
            <a:picLocks noChangeAspect="1"/>
          </p:cNvPicPr>
          <p:nvPr/>
        </p:nvPicPr>
        <p:blipFill>
          <a:blip r:embed="rId2"/>
          <a:srcRect/>
          <a:stretch>
            <a:fillRect/>
          </a:stretch>
        </p:blipFill>
        <p:spPr bwMode="auto">
          <a:xfrm>
            <a:off x="4724400" y="153988"/>
            <a:ext cx="4267200" cy="1500187"/>
          </a:xfrm>
          <a:prstGeom prst="rect">
            <a:avLst/>
          </a:prstGeom>
          <a:noFill/>
          <a:ln w="9525">
            <a:noFill/>
            <a:miter lim="800000"/>
            <a:headEnd/>
            <a:tailEnd/>
          </a:ln>
        </p:spPr>
      </p:pic>
      <p:pic>
        <p:nvPicPr>
          <p:cNvPr id="6" name="Picture 14"/>
          <p:cNvPicPr>
            <a:picLocks noChangeAspect="1"/>
          </p:cNvPicPr>
          <p:nvPr/>
        </p:nvPicPr>
        <p:blipFill>
          <a:blip r:embed="rId3"/>
          <a:srcRect/>
          <a:stretch>
            <a:fillRect/>
          </a:stretch>
        </p:blipFill>
        <p:spPr bwMode="auto">
          <a:xfrm>
            <a:off x="192088" y="219075"/>
            <a:ext cx="3695700" cy="1325563"/>
          </a:xfrm>
          <a:prstGeom prst="rect">
            <a:avLst/>
          </a:prstGeom>
          <a:noFill/>
          <a:ln w="9525">
            <a:noFill/>
            <a:miter lim="800000"/>
            <a:headEnd/>
            <a:tailEnd/>
          </a:ln>
        </p:spPr>
      </p:pic>
      <p:sp>
        <p:nvSpPr>
          <p:cNvPr id="7" name="Rectangle: Rounded Corners 15"/>
          <p:cNvSpPr>
            <a:spLocks noChangeArrowheads="1"/>
          </p:cNvSpPr>
          <p:nvPr/>
        </p:nvSpPr>
        <p:spPr bwMode="auto">
          <a:xfrm>
            <a:off x="2976563" y="2190750"/>
            <a:ext cx="3190875" cy="2286000"/>
          </a:xfrm>
          <a:prstGeom prst="roundRect">
            <a:avLst>
              <a:gd name="adj" fmla="val 5722"/>
            </a:avLst>
          </a:prstGeom>
          <a:solidFill>
            <a:schemeClr val="bg1"/>
          </a:solidFill>
          <a:ln>
            <a:noFill/>
          </a:ln>
        </p:spPr>
        <p:txBody>
          <a:bodyPr/>
          <a:lstStyle>
            <a:lvl1pPr>
              <a:defRPr sz="2800">
                <a:solidFill>
                  <a:schemeClr val="tx1"/>
                </a:solidFill>
                <a:latin typeface="Times" panose="02020603050405020304" pitchFamily="18" charset="0"/>
                <a:cs typeface="Arial" panose="020B0604020202020204" pitchFamily="34" charset="0"/>
              </a:defRPr>
            </a:lvl1pPr>
            <a:lvl2pPr marL="742950" indent="-285750">
              <a:defRPr sz="2800">
                <a:solidFill>
                  <a:schemeClr val="tx1"/>
                </a:solidFill>
                <a:latin typeface="Times" panose="02020603050405020304" pitchFamily="18" charset="0"/>
                <a:cs typeface="Arial" panose="020B0604020202020204" pitchFamily="34" charset="0"/>
              </a:defRPr>
            </a:lvl2pPr>
            <a:lvl3pPr marL="1143000" indent="-228600">
              <a:defRPr sz="2800">
                <a:solidFill>
                  <a:schemeClr val="tx1"/>
                </a:solidFill>
                <a:latin typeface="Times" panose="02020603050405020304" pitchFamily="18" charset="0"/>
                <a:cs typeface="Arial" panose="020B0604020202020204" pitchFamily="34" charset="0"/>
              </a:defRPr>
            </a:lvl3pPr>
            <a:lvl4pPr marL="1600200" indent="-228600">
              <a:defRPr sz="2800">
                <a:solidFill>
                  <a:schemeClr val="tx1"/>
                </a:solidFill>
                <a:latin typeface="Times" panose="02020603050405020304" pitchFamily="18" charset="0"/>
                <a:cs typeface="Arial" panose="020B0604020202020204" pitchFamily="34" charset="0"/>
              </a:defRPr>
            </a:lvl4pPr>
            <a:lvl5pPr marL="2057400" indent="-228600">
              <a:defRPr sz="28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9pPr>
          </a:lstStyle>
          <a:p>
            <a:pPr>
              <a:defRPr/>
            </a:pPr>
            <a:endParaRPr lang="en-ZA"/>
          </a:p>
        </p:txBody>
      </p:sp>
      <p:pic>
        <p:nvPicPr>
          <p:cNvPr id="8" name="Picture 1"/>
          <p:cNvPicPr>
            <a:picLocks noChangeAspect="1"/>
          </p:cNvPicPr>
          <p:nvPr/>
        </p:nvPicPr>
        <p:blipFill>
          <a:blip r:embed="rId4"/>
          <a:srcRect/>
          <a:stretch>
            <a:fillRect/>
          </a:stretch>
        </p:blipFill>
        <p:spPr bwMode="auto">
          <a:xfrm>
            <a:off x="3086100" y="5716588"/>
            <a:ext cx="352425" cy="352425"/>
          </a:xfrm>
          <a:prstGeom prst="rect">
            <a:avLst/>
          </a:prstGeom>
          <a:noFill/>
          <a:ln w="9525">
            <a:noFill/>
            <a:miter lim="800000"/>
            <a:headEnd/>
            <a:tailEnd/>
          </a:ln>
        </p:spPr>
      </p:pic>
      <p:pic>
        <p:nvPicPr>
          <p:cNvPr id="9" name="Picture 6" descr="Twitter logo, bird, transparent, png">
            <a:hlinkClick r:id="rId5"/>
          </p:cNvPr>
          <p:cNvPicPr>
            <a:picLocks noChangeAspect="1" noChangeArrowheads="1"/>
          </p:cNvPicPr>
          <p:nvPr/>
        </p:nvPicPr>
        <p:blipFill>
          <a:blip r:embed="rId6"/>
          <a:srcRect/>
          <a:stretch>
            <a:fillRect/>
          </a:stretch>
        </p:blipFill>
        <p:spPr bwMode="auto">
          <a:xfrm>
            <a:off x="3082925" y="6243638"/>
            <a:ext cx="409575" cy="327025"/>
          </a:xfrm>
          <a:prstGeom prst="rect">
            <a:avLst/>
          </a:prstGeom>
          <a:noFill/>
          <a:ln w="9525">
            <a:noFill/>
            <a:miter lim="800000"/>
            <a:headEnd/>
            <a:tailEnd/>
          </a:ln>
        </p:spPr>
      </p:pic>
      <p:sp>
        <p:nvSpPr>
          <p:cNvPr id="10" name="Rectangle 3"/>
          <p:cNvSpPr txBox="1">
            <a:spLocks noChangeArrowheads="1"/>
          </p:cNvSpPr>
          <p:nvPr/>
        </p:nvSpPr>
        <p:spPr bwMode="auto">
          <a:xfrm>
            <a:off x="3492500" y="5557838"/>
            <a:ext cx="2768600" cy="1060450"/>
          </a:xfrm>
          <a:prstGeom prst="rect">
            <a:avLst/>
          </a:prstGeom>
          <a:noFill/>
          <a:ln>
            <a:noFill/>
          </a:ln>
        </p:spPr>
        <p:txBody>
          <a:bodyPr anchor="ctr"/>
          <a:lstStyle>
            <a:lvl1pPr>
              <a:defRPr sz="2800">
                <a:solidFill>
                  <a:schemeClr val="tx1"/>
                </a:solidFill>
                <a:latin typeface="Times" panose="02020603050405020304" pitchFamily="18" charset="0"/>
                <a:cs typeface="Arial" panose="020B0604020202020204" pitchFamily="34" charset="0"/>
              </a:defRPr>
            </a:lvl1pPr>
            <a:lvl2pPr marL="742950" indent="-285750">
              <a:defRPr sz="2800">
                <a:solidFill>
                  <a:schemeClr val="tx1"/>
                </a:solidFill>
                <a:latin typeface="Times" panose="02020603050405020304" pitchFamily="18" charset="0"/>
                <a:cs typeface="Arial" panose="020B0604020202020204" pitchFamily="34" charset="0"/>
              </a:defRPr>
            </a:lvl2pPr>
            <a:lvl3pPr marL="1143000" indent="-228600">
              <a:defRPr sz="2800">
                <a:solidFill>
                  <a:schemeClr val="tx1"/>
                </a:solidFill>
                <a:latin typeface="Times" panose="02020603050405020304" pitchFamily="18" charset="0"/>
                <a:cs typeface="Arial" panose="020B0604020202020204" pitchFamily="34" charset="0"/>
              </a:defRPr>
            </a:lvl3pPr>
            <a:lvl4pPr marL="1600200" indent="-228600">
              <a:defRPr sz="2800">
                <a:solidFill>
                  <a:schemeClr val="tx1"/>
                </a:solidFill>
                <a:latin typeface="Times" panose="02020603050405020304" pitchFamily="18" charset="0"/>
                <a:cs typeface="Arial" panose="020B0604020202020204" pitchFamily="34" charset="0"/>
              </a:defRPr>
            </a:lvl4pPr>
            <a:lvl5pPr marL="2057400" indent="-228600">
              <a:defRPr sz="28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9pPr>
          </a:lstStyle>
          <a:p>
            <a:pPr>
              <a:lnSpc>
                <a:spcPct val="150000"/>
              </a:lnSpc>
              <a:defRPr/>
            </a:pPr>
            <a:r>
              <a:rPr lang="en-US" sz="1800" dirty="0">
                <a:solidFill>
                  <a:schemeClr val="tx2"/>
                </a:solidFill>
                <a:latin typeface="Gill Sans MT" panose="020B0502020104020203" pitchFamily="34" charset="0"/>
              </a:rPr>
              <a:t>We Beat TB South Africa     </a:t>
            </a:r>
          </a:p>
          <a:p>
            <a:pPr>
              <a:lnSpc>
                <a:spcPct val="150000"/>
              </a:lnSpc>
              <a:defRPr/>
            </a:pPr>
            <a:r>
              <a:rPr lang="en-US" sz="1800" dirty="0">
                <a:solidFill>
                  <a:schemeClr val="tx2"/>
                </a:solidFill>
                <a:latin typeface="Gill Sans MT" panose="020B0502020104020203" pitchFamily="34" charset="0"/>
              </a:rPr>
              <a:t>@</a:t>
            </a:r>
            <a:r>
              <a:rPr lang="en-US" sz="1800" dirty="0" err="1">
                <a:solidFill>
                  <a:schemeClr val="tx2"/>
                </a:solidFill>
                <a:latin typeface="Gill Sans MT" panose="020B0502020104020203" pitchFamily="34" charset="0"/>
              </a:rPr>
              <a:t>WeBeatTB</a:t>
            </a:r>
            <a:r>
              <a:rPr lang="en-US" sz="1800" dirty="0">
                <a:solidFill>
                  <a:schemeClr val="tx2"/>
                </a:solidFill>
                <a:latin typeface="Gill Sans MT" panose="020B0502020104020203" pitchFamily="34" charset="0"/>
              </a:rPr>
              <a:t>  #</a:t>
            </a:r>
            <a:r>
              <a:rPr lang="en-US" sz="1800" dirty="0" err="1">
                <a:solidFill>
                  <a:schemeClr val="tx2"/>
                </a:solidFill>
                <a:latin typeface="Gill Sans MT" panose="020B0502020104020203" pitchFamily="34" charset="0"/>
              </a:rPr>
              <a:t>BeatTB</a:t>
            </a:r>
            <a:endParaRPr lang="en-US" sz="1800" dirty="0">
              <a:solidFill>
                <a:schemeClr val="tx2"/>
              </a:solidFill>
              <a:latin typeface="Gill Sans MT" panose="020B0502020104020203" pitchFamily="34" charset="0"/>
            </a:endParaRPr>
          </a:p>
        </p:txBody>
      </p:sp>
      <p:pic>
        <p:nvPicPr>
          <p:cNvPr id="11" name="Picture 6"/>
          <p:cNvPicPr>
            <a:picLocks noChangeAspect="1"/>
          </p:cNvPicPr>
          <p:nvPr/>
        </p:nvPicPr>
        <p:blipFill>
          <a:blip r:embed="rId7"/>
          <a:srcRect/>
          <a:stretch>
            <a:fillRect/>
          </a:stretch>
        </p:blipFill>
        <p:spPr bwMode="auto">
          <a:xfrm>
            <a:off x="3086100" y="2327275"/>
            <a:ext cx="2957513" cy="2011363"/>
          </a:xfrm>
          <a:prstGeom prst="rect">
            <a:avLst/>
          </a:prstGeom>
          <a:noFill/>
          <a:ln w="9525">
            <a:noFill/>
            <a:miter lim="800000"/>
            <a:headEnd/>
            <a:tailEnd/>
          </a:ln>
        </p:spPr>
      </p:pic>
      <p:sp>
        <p:nvSpPr>
          <p:cNvPr id="12" name="Rectangle 3"/>
          <p:cNvSpPr txBox="1">
            <a:spLocks noChangeArrowheads="1"/>
          </p:cNvSpPr>
          <p:nvPr/>
        </p:nvSpPr>
        <p:spPr bwMode="auto">
          <a:xfrm>
            <a:off x="3175000" y="4468813"/>
            <a:ext cx="2768600" cy="1060450"/>
          </a:xfrm>
          <a:prstGeom prst="rect">
            <a:avLst/>
          </a:prstGeom>
          <a:noFill/>
          <a:ln>
            <a:noFill/>
          </a:ln>
        </p:spPr>
        <p:txBody>
          <a:bodyPr anchor="ctr"/>
          <a:lstStyle>
            <a:lvl1pPr>
              <a:defRPr sz="2800">
                <a:solidFill>
                  <a:schemeClr val="tx1"/>
                </a:solidFill>
                <a:latin typeface="Times" panose="02020603050405020304" pitchFamily="18" charset="0"/>
                <a:cs typeface="Arial" panose="020B0604020202020204" pitchFamily="34" charset="0"/>
              </a:defRPr>
            </a:lvl1pPr>
            <a:lvl2pPr marL="742950" indent="-285750">
              <a:defRPr sz="2800">
                <a:solidFill>
                  <a:schemeClr val="tx1"/>
                </a:solidFill>
                <a:latin typeface="Times" panose="02020603050405020304" pitchFamily="18" charset="0"/>
                <a:cs typeface="Arial" panose="020B0604020202020204" pitchFamily="34" charset="0"/>
              </a:defRPr>
            </a:lvl2pPr>
            <a:lvl3pPr marL="1143000" indent="-228600">
              <a:defRPr sz="2800">
                <a:solidFill>
                  <a:schemeClr val="tx1"/>
                </a:solidFill>
                <a:latin typeface="Times" panose="02020603050405020304" pitchFamily="18" charset="0"/>
                <a:cs typeface="Arial" panose="020B0604020202020204" pitchFamily="34" charset="0"/>
              </a:defRPr>
            </a:lvl3pPr>
            <a:lvl4pPr marL="1600200" indent="-228600">
              <a:defRPr sz="2800">
                <a:solidFill>
                  <a:schemeClr val="tx1"/>
                </a:solidFill>
                <a:latin typeface="Times" panose="02020603050405020304" pitchFamily="18" charset="0"/>
                <a:cs typeface="Arial" panose="020B0604020202020204" pitchFamily="34" charset="0"/>
              </a:defRPr>
            </a:lvl4pPr>
            <a:lvl5pPr marL="2057400" indent="-228600">
              <a:defRPr sz="28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9pPr>
          </a:lstStyle>
          <a:p>
            <a:pPr algn="ctr">
              <a:lnSpc>
                <a:spcPct val="150000"/>
              </a:lnSpc>
              <a:defRPr/>
            </a:pPr>
            <a:r>
              <a:rPr lang="en-US" sz="3200" b="1" dirty="0">
                <a:solidFill>
                  <a:schemeClr val="tx2"/>
                </a:solidFill>
                <a:latin typeface="Gill Sans MT" panose="020B0502020104020203" pitchFamily="34" charset="0"/>
              </a:rPr>
              <a:t>Thank you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2"/>
        <p:cNvGrpSpPr/>
        <p:nvPr/>
      </p:nvGrpSpPr>
      <p:grpSpPr>
        <a:xfrm>
          <a:off x="0" y="0"/>
          <a:ext cx="0" cy="0"/>
          <a:chOff x="0" y="0"/>
          <a:chExt cx="0" cy="0"/>
        </a:xfrm>
      </p:grpSpPr>
    </p:spTree>
    <p:extLst>
      <p:ext uri="{BB962C8B-B14F-4D97-AF65-F5344CB8AC3E}">
        <p14:creationId xmlns:p14="http://schemas.microsoft.com/office/powerpoint/2010/main" val="246796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type="obj">
  <p:cSld name="2_Title and Content">
    <p:spTree>
      <p:nvGrpSpPr>
        <p:cNvPr id="1" name="Shape 83"/>
        <p:cNvGrpSpPr/>
        <p:nvPr/>
      </p:nvGrpSpPr>
      <p:grpSpPr>
        <a:xfrm>
          <a:off x="0" y="0"/>
          <a:ext cx="0" cy="0"/>
          <a:chOff x="0" y="0"/>
          <a:chExt cx="0" cy="0"/>
        </a:xfrm>
      </p:grpSpPr>
      <p:sp>
        <p:nvSpPr>
          <p:cNvPr id="84" name="Google Shape;84;p22"/>
          <p:cNvSpPr txBox="1">
            <a:spLocks noGrp="1"/>
          </p:cNvSpPr>
          <p:nvPr>
            <p:ph type="ftr" idx="11"/>
          </p:nvPr>
        </p:nvSpPr>
        <p:spPr>
          <a:xfrm>
            <a:off x="3124203" y="6248396"/>
            <a:ext cx="2895598"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800"/>
              <a:buFont typeface="Calibri"/>
              <a:buNone/>
              <a:defRPr sz="1350" b="0" i="0" u="none" strike="noStrike" cap="none">
                <a:solidFill>
                  <a:srgbClr val="000000"/>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5" name="Google Shape;85;p22"/>
          <p:cNvSpPr txBox="1">
            <a:spLocks noGrp="1"/>
          </p:cNvSpPr>
          <p:nvPr>
            <p:ph type="sldNum" idx="12"/>
          </p:nvPr>
        </p:nvSpPr>
        <p:spPr>
          <a:xfrm>
            <a:off x="6553203" y="6248396"/>
            <a:ext cx="2133599" cy="457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35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35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35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35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35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35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35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35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350" b="0" i="0" u="none" strike="noStrike" cap="none">
                <a:solidFill>
                  <a:srgbClr val="000000"/>
                </a:solidFill>
                <a:latin typeface="Calibri"/>
                <a:ea typeface="Calibri"/>
                <a:cs typeface="Calibri"/>
                <a:sym typeface="Calibri"/>
              </a:defRPr>
            </a:lvl9pPr>
          </a:lstStyle>
          <a:p>
            <a:fld id="{00000000-1234-1234-1234-123412341234}" type="slidenum">
              <a:rPr lang="en-ZA" smtClean="0"/>
              <a:pPr/>
              <a:t>‹#›</a:t>
            </a:fld>
            <a:endParaRPr lang="en-ZA"/>
          </a:p>
        </p:txBody>
      </p:sp>
    </p:spTree>
    <p:extLst>
      <p:ext uri="{BB962C8B-B14F-4D97-AF65-F5344CB8AC3E}">
        <p14:creationId xmlns:p14="http://schemas.microsoft.com/office/powerpoint/2010/main" val="3297907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9"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10"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 id="2147483655" r:id="rId2"/>
    <p:sldLayoutId id="2147483656" r:id="rId3"/>
    <p:sldLayoutId id="2147483659" r:id="rId4"/>
    <p:sldLayoutId id="2147483660" r:id="rId5"/>
    <p:sldLayoutId id="2147483661" r:id="rId6"/>
    <p:sldLayoutId id="2147483662"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5867400" y="6092825"/>
            <a:ext cx="3276600" cy="504825"/>
          </a:xfrm>
          <a:prstGeom prst="rect">
            <a:avLst/>
          </a:prstGeom>
        </p:spPr>
        <p:txBody>
          <a:bodyPr/>
          <a:lstStyle/>
          <a:p>
            <a:pPr algn="r"/>
            <a:fld id="{CBC46984-3EBE-41C3-89AC-B4134D0B3EC1}" type="slidenum">
              <a:rPr lang="en-ZA" sz="1200" smtClean="0">
                <a:latin typeface="Gill Sans MT" panose="020B0502020104020203" pitchFamily="34" charset="0"/>
                <a:cs typeface="Arial" pitchFamily="34" charset="0"/>
              </a:rPr>
              <a:pPr algn="r"/>
              <a:t>1</a:t>
            </a:fld>
            <a:r>
              <a:rPr lang="en-ZA" sz="1200" dirty="0">
                <a:latin typeface="Gill Sans MT" panose="020B0502020104020203" pitchFamily="34" charset="0"/>
                <a:cs typeface="Arial" pitchFamily="34" charset="0"/>
              </a:rPr>
              <a:t> </a:t>
            </a:r>
          </a:p>
        </p:txBody>
      </p:sp>
      <p:sp>
        <p:nvSpPr>
          <p:cNvPr id="9" name="TextBox 8"/>
          <p:cNvSpPr txBox="1"/>
          <p:nvPr/>
        </p:nvSpPr>
        <p:spPr>
          <a:xfrm>
            <a:off x="2483768" y="2780928"/>
            <a:ext cx="4505285" cy="954107"/>
          </a:xfrm>
          <a:prstGeom prst="rect">
            <a:avLst/>
          </a:prstGeom>
          <a:noFill/>
        </p:spPr>
        <p:txBody>
          <a:bodyPr wrap="square" rtlCol="0">
            <a:spAutoFit/>
          </a:bodyPr>
          <a:lstStyle/>
          <a:p>
            <a:pPr algn="just"/>
            <a:endParaRPr lang="en-US" sz="3200" b="1" dirty="0">
              <a:latin typeface="Gill Sans MT" panose="020B0502020104020203" pitchFamily="34" charset="0"/>
            </a:endParaRPr>
          </a:p>
          <a:p>
            <a:pPr algn="just"/>
            <a:endParaRPr lang="en-US" sz="2400" b="1" dirty="0">
              <a:latin typeface="Gill Sans MT" panose="020B0502020104020203" pitchFamily="34" charset="0"/>
              <a:cs typeface="Arial" pitchFamily="34" charset="0"/>
            </a:endParaRPr>
          </a:p>
        </p:txBody>
      </p:sp>
      <p:sp>
        <p:nvSpPr>
          <p:cNvPr id="7" name="Rectangle 6"/>
          <p:cNvSpPr/>
          <p:nvPr/>
        </p:nvSpPr>
        <p:spPr>
          <a:xfrm>
            <a:off x="431540" y="1772816"/>
            <a:ext cx="4860540" cy="2554545"/>
          </a:xfrm>
          <a:prstGeom prst="rect">
            <a:avLst/>
          </a:prstGeom>
        </p:spPr>
        <p:txBody>
          <a:bodyPr wrap="square">
            <a:spAutoFit/>
          </a:bodyPr>
          <a:lstStyle/>
          <a:p>
            <a:r>
              <a:rPr lang="en-US" sz="4000" b="1" dirty="0">
                <a:solidFill>
                  <a:srgbClr val="000000"/>
                </a:solidFill>
                <a:latin typeface="Gill Sans MT" panose="020B0502020104020203" pitchFamily="34" charset="0"/>
              </a:rPr>
              <a:t>Latent TB infection &amp; TB Preventative therapy in Children and adolescents</a:t>
            </a:r>
            <a:endParaRPr lang="en-US" sz="4000" b="1" dirty="0">
              <a:latin typeface="Gill Sans MT" panose="020B0502020104020203" pitchFamily="34" charset="0"/>
            </a:endParaRPr>
          </a:p>
        </p:txBody>
      </p:sp>
      <p:pic>
        <p:nvPicPr>
          <p:cNvPr id="2" name="Picture 1">
            <a:extLst>
              <a:ext uri="{FF2B5EF4-FFF2-40B4-BE49-F238E27FC236}">
                <a16:creationId xmlns:a16="http://schemas.microsoft.com/office/drawing/2014/main" id="{AE1FDEDE-F33F-2328-4A93-9CEAC22E42D0}"/>
              </a:ext>
            </a:extLst>
          </p:cNvPr>
          <p:cNvPicPr>
            <a:picLocks noChangeAspect="1"/>
          </p:cNvPicPr>
          <p:nvPr/>
        </p:nvPicPr>
        <p:blipFill>
          <a:blip r:embed="rId2"/>
          <a:stretch>
            <a:fillRect/>
          </a:stretch>
        </p:blipFill>
        <p:spPr>
          <a:xfrm>
            <a:off x="5549969" y="1412776"/>
            <a:ext cx="3504803" cy="48245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4"/>
          <p:cNvSpPr>
            <a:spLocks noGrp="1"/>
          </p:cNvSpPr>
          <p:nvPr>
            <p:ph type="ctrTitle" idx="4294967295"/>
          </p:nvPr>
        </p:nvSpPr>
        <p:spPr>
          <a:xfrm>
            <a:off x="755576" y="3212976"/>
            <a:ext cx="7848872" cy="1221283"/>
          </a:xfrm>
          <a:prstGeom prst="rect">
            <a:avLst/>
          </a:prstGeom>
        </p:spPr>
        <p:txBody>
          <a:bodyPr/>
          <a:lstStyle/>
          <a:p>
            <a:r>
              <a:rPr lang="en-ZA" sz="3200" b="1" dirty="0">
                <a:latin typeface="Gill Sans MT" panose="020B0502020104020203" pitchFamily="34" charset="0"/>
              </a:rPr>
              <a:t>Screen for TB before initiating TPT</a:t>
            </a:r>
          </a:p>
        </p:txBody>
      </p:sp>
      <p:sp>
        <p:nvSpPr>
          <p:cNvPr id="62467" name="Content Placeholder 2"/>
          <p:cNvSpPr>
            <a:spLocks noGrp="1"/>
          </p:cNvSpPr>
          <p:nvPr>
            <p:ph type="subTitle" idx="4294967295"/>
          </p:nvPr>
        </p:nvSpPr>
        <p:spPr bwMode="auto">
          <a:xfrm>
            <a:off x="0" y="5105400"/>
            <a:ext cx="6477000" cy="11906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endParaRPr lang="en-ZA" sz="4000" dirty="0"/>
          </a:p>
          <a:p>
            <a:endParaRPr lang="en-ZA" sz="4000" dirty="0"/>
          </a:p>
          <a:p>
            <a:endParaRPr lang="en-ZA" sz="4000" dirty="0"/>
          </a:p>
        </p:txBody>
      </p:sp>
      <p:pic>
        <p:nvPicPr>
          <p:cNvPr id="62468" name="Picture 2"/>
          <p:cNvPicPr>
            <a:picLocks noChangeAspect="1" noChangeArrowheads="1"/>
          </p:cNvPicPr>
          <p:nvPr/>
        </p:nvPicPr>
        <p:blipFill>
          <a:blip r:embed="rId2"/>
          <a:srcRect/>
          <a:stretch>
            <a:fillRect/>
          </a:stretch>
        </p:blipFill>
        <p:spPr bwMode="auto">
          <a:xfrm>
            <a:off x="357188" y="1285875"/>
            <a:ext cx="2152650" cy="1514475"/>
          </a:xfrm>
          <a:prstGeom prst="rect">
            <a:avLst/>
          </a:prstGeom>
          <a:noFill/>
          <a:ln w="9525">
            <a:noFill/>
            <a:miter lim="800000"/>
            <a:headEnd/>
            <a:tailEnd/>
          </a:ln>
        </p:spPr>
      </p:pic>
      <p:pic>
        <p:nvPicPr>
          <p:cNvPr id="5" name="Picture 4">
            <a:extLst>
              <a:ext uri="{FF2B5EF4-FFF2-40B4-BE49-F238E27FC236}">
                <a16:creationId xmlns:a16="http://schemas.microsoft.com/office/drawing/2014/main" id="{6C6F9685-058F-4F34-B7C5-95B55A038A88}"/>
              </a:ext>
            </a:extLst>
          </p:cNvPr>
          <p:cNvPicPr>
            <a:picLocks noChangeAspect="1"/>
          </p:cNvPicPr>
          <p:nvPr/>
        </p:nvPicPr>
        <p:blipFill>
          <a:blip r:embed="rId3" cstate="print"/>
          <a:srcRect/>
          <a:stretch>
            <a:fillRect/>
          </a:stretch>
        </p:blipFill>
        <p:spPr bwMode="auto">
          <a:xfrm>
            <a:off x="2915816" y="5969867"/>
            <a:ext cx="2020006" cy="769442"/>
          </a:xfrm>
          <a:prstGeom prst="rect">
            <a:avLst/>
          </a:prstGeom>
          <a:noFill/>
          <a:ln w="9525">
            <a:noFill/>
            <a:miter lim="800000"/>
            <a:headEnd/>
            <a:tailEnd/>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37D01-C8D9-A137-2621-7F19A4A142D8}"/>
              </a:ext>
            </a:extLst>
          </p:cNvPr>
          <p:cNvSpPr>
            <a:spLocks noGrp="1"/>
          </p:cNvSpPr>
          <p:nvPr>
            <p:ph type="title"/>
          </p:nvPr>
        </p:nvSpPr>
        <p:spPr/>
        <p:txBody>
          <a:bodyPr/>
          <a:lstStyle/>
          <a:p>
            <a:endParaRPr lang="en-ZA"/>
          </a:p>
        </p:txBody>
      </p:sp>
      <p:sp>
        <p:nvSpPr>
          <p:cNvPr id="4" name="Slide Number Placeholder 3">
            <a:extLst>
              <a:ext uri="{FF2B5EF4-FFF2-40B4-BE49-F238E27FC236}">
                <a16:creationId xmlns:a16="http://schemas.microsoft.com/office/drawing/2014/main" id="{230DB14A-3D5E-7E2A-7AFC-1587F4435BA4}"/>
              </a:ext>
            </a:extLst>
          </p:cNvPr>
          <p:cNvSpPr>
            <a:spLocks noGrp="1"/>
          </p:cNvSpPr>
          <p:nvPr>
            <p:ph type="sldNum" sz="quarter" idx="11"/>
          </p:nvPr>
        </p:nvSpPr>
        <p:spPr/>
        <p:txBody>
          <a:bodyPr/>
          <a:lstStyle/>
          <a:p>
            <a:fld id="{9A2A1F71-C0C1-4E69-854A-6337808FFC78}" type="slidenum">
              <a:rPr lang="en-US" smtClean="0"/>
              <a:pPr/>
              <a:t>11</a:t>
            </a:fld>
            <a:endParaRPr lang="en-US"/>
          </a:p>
        </p:txBody>
      </p:sp>
      <p:graphicFrame>
        <p:nvGraphicFramePr>
          <p:cNvPr id="5" name="Content Placeholder 6">
            <a:extLst>
              <a:ext uri="{FF2B5EF4-FFF2-40B4-BE49-F238E27FC236}">
                <a16:creationId xmlns:a16="http://schemas.microsoft.com/office/drawing/2014/main" id="{3671607D-5F4D-4059-EC6A-7B0923B53690}"/>
              </a:ext>
            </a:extLst>
          </p:cNvPr>
          <p:cNvGraphicFramePr>
            <a:graphicFrameLocks noGrp="1"/>
          </p:cNvGraphicFramePr>
          <p:nvPr>
            <p:ph idx="1"/>
            <p:extLst>
              <p:ext uri="{D42A27DB-BD31-4B8C-83A1-F6EECF244321}">
                <p14:modId xmlns:p14="http://schemas.microsoft.com/office/powerpoint/2010/main" val="3046246374"/>
              </p:ext>
            </p:extLst>
          </p:nvPr>
        </p:nvGraphicFramePr>
        <p:xfrm>
          <a:off x="533400" y="16002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8447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ZA" b="1" dirty="0">
                <a:solidFill>
                  <a:schemeClr val="bg1"/>
                </a:solidFill>
              </a:rPr>
              <a:t>Who is not eligible for TPT</a:t>
            </a:r>
          </a:p>
        </p:txBody>
      </p:sp>
      <p:sp>
        <p:nvSpPr>
          <p:cNvPr id="61443" name="Content Placeholder 2"/>
          <p:cNvSpPr>
            <a:spLocks noGrp="1"/>
          </p:cNvSpPr>
          <p:nvPr>
            <p:ph idx="1"/>
          </p:nvPr>
        </p:nvSpPr>
        <p:spPr bwMode="auto">
          <a:xfrm>
            <a:off x="312738" y="1268760"/>
            <a:ext cx="8450262" cy="5715000"/>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
            </a:pPr>
            <a:r>
              <a:rPr lang="en-ZA" sz="2300" dirty="0"/>
              <a:t>People with unconfirmed active TB </a:t>
            </a:r>
          </a:p>
          <a:p>
            <a:pPr lvl="1">
              <a:buFont typeface="Wingdings" panose="05000000000000000000" pitchFamily="2" charset="2"/>
              <a:buChar char="§"/>
            </a:pPr>
            <a:r>
              <a:rPr lang="en-ZA" sz="2300" dirty="0"/>
              <a:t>Exclude TB before starting TPT</a:t>
            </a:r>
          </a:p>
          <a:p>
            <a:pPr lvl="1">
              <a:buFont typeface="Wingdings" panose="05000000000000000000" pitchFamily="2" charset="2"/>
              <a:buChar char="§"/>
            </a:pPr>
            <a:r>
              <a:rPr lang="en-ZA" sz="2300" dirty="0"/>
              <a:t>If TB develops on TPT, stop TPT and start patient on treatment </a:t>
            </a:r>
          </a:p>
          <a:p>
            <a:pPr>
              <a:buFont typeface="Wingdings" panose="05000000000000000000" pitchFamily="2" charset="2"/>
              <a:buChar char="§"/>
            </a:pPr>
            <a:r>
              <a:rPr lang="en-ZA" sz="2300" dirty="0"/>
              <a:t>Patients with active liver disease (acute or chronic) </a:t>
            </a:r>
          </a:p>
          <a:p>
            <a:pPr>
              <a:buFont typeface="Wingdings" panose="05000000000000000000" pitchFamily="2" charset="2"/>
              <a:buChar char="§"/>
            </a:pPr>
            <a:r>
              <a:rPr lang="en-ZA" sz="2300" dirty="0"/>
              <a:t>Patients with symptoms of severe peripheral neuropathy </a:t>
            </a:r>
          </a:p>
          <a:p>
            <a:pPr>
              <a:buFont typeface="Wingdings" panose="05000000000000000000" pitchFamily="2" charset="2"/>
              <a:buChar char="§"/>
            </a:pPr>
            <a:r>
              <a:rPr lang="en-ZA" sz="2300" dirty="0"/>
              <a:t>Patients with a history of adverse reaction to drugs used for TPT</a:t>
            </a:r>
          </a:p>
          <a:p>
            <a:pPr>
              <a:buFont typeface="Wingdings" panose="05000000000000000000" pitchFamily="2" charset="2"/>
              <a:buChar char="§"/>
            </a:pPr>
            <a:r>
              <a:rPr lang="en-ZA" sz="2300" dirty="0"/>
              <a:t>People who have completed treatment of MDR- or XDR-TB </a:t>
            </a:r>
          </a:p>
          <a:p>
            <a:pPr>
              <a:buFont typeface="Wingdings" panose="05000000000000000000" pitchFamily="2" charset="2"/>
              <a:buChar char="§"/>
            </a:pPr>
            <a:r>
              <a:rPr lang="en-ZA" sz="2300" dirty="0"/>
              <a:t>Patients who are ill and/or are in unstable condition </a:t>
            </a:r>
          </a:p>
          <a:p>
            <a:endParaRPr lang="en-ZA" sz="2300" dirty="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B6AE2-6B52-EB78-98F5-2D0B34E3018C}"/>
              </a:ext>
            </a:extLst>
          </p:cNvPr>
          <p:cNvSpPr>
            <a:spLocks noGrp="1"/>
          </p:cNvSpPr>
          <p:nvPr>
            <p:ph type="title"/>
          </p:nvPr>
        </p:nvSpPr>
        <p:spPr/>
        <p:txBody>
          <a:bodyPr/>
          <a:lstStyle/>
          <a:p>
            <a:r>
              <a:rPr lang="en-ZA" b="1" dirty="0">
                <a:solidFill>
                  <a:schemeClr val="bg1"/>
                </a:solidFill>
              </a:rPr>
              <a:t>Available regimens</a:t>
            </a:r>
          </a:p>
        </p:txBody>
      </p:sp>
      <p:sp>
        <p:nvSpPr>
          <p:cNvPr id="3" name="Content Placeholder 2">
            <a:extLst>
              <a:ext uri="{FF2B5EF4-FFF2-40B4-BE49-F238E27FC236}">
                <a16:creationId xmlns:a16="http://schemas.microsoft.com/office/drawing/2014/main" id="{09107B2E-1870-6872-BC2F-7B5B0910900E}"/>
              </a:ext>
            </a:extLst>
          </p:cNvPr>
          <p:cNvSpPr>
            <a:spLocks noGrp="1"/>
          </p:cNvSpPr>
          <p:nvPr>
            <p:ph idx="1"/>
          </p:nvPr>
        </p:nvSpPr>
        <p:spPr/>
        <p:txBody>
          <a:bodyPr/>
          <a:lstStyle/>
          <a:p>
            <a:pPr>
              <a:buFont typeface="Arial" panose="020B0604020202020204" pitchFamily="34" charset="0"/>
              <a:buChar char="•"/>
            </a:pPr>
            <a:r>
              <a:rPr lang="en-ZA" dirty="0"/>
              <a:t>3HP ( 3 months Rifapentine&amp; INH)</a:t>
            </a:r>
          </a:p>
          <a:p>
            <a:pPr>
              <a:buFont typeface="Arial" panose="020B0604020202020204" pitchFamily="34" charset="0"/>
              <a:buChar char="•"/>
            </a:pPr>
            <a:r>
              <a:rPr lang="en-ZA" dirty="0"/>
              <a:t>3RH( 3 months </a:t>
            </a:r>
            <a:r>
              <a:rPr lang="en-ZA" dirty="0" err="1"/>
              <a:t>Rifampicin&amp;INH</a:t>
            </a:r>
            <a:r>
              <a:rPr lang="en-ZA" dirty="0"/>
              <a:t>)</a:t>
            </a:r>
          </a:p>
          <a:p>
            <a:pPr>
              <a:buFont typeface="Arial" panose="020B0604020202020204" pitchFamily="34" charset="0"/>
              <a:buChar char="•"/>
            </a:pPr>
            <a:r>
              <a:rPr lang="en-ZA" dirty="0"/>
              <a:t>6H (6 months INH)</a:t>
            </a:r>
          </a:p>
          <a:p>
            <a:pPr>
              <a:buFont typeface="Arial" panose="020B0604020202020204" pitchFamily="34" charset="0"/>
              <a:buChar char="•"/>
            </a:pPr>
            <a:r>
              <a:rPr lang="en-ZA" dirty="0"/>
              <a:t>12H (12 months INH)</a:t>
            </a:r>
          </a:p>
        </p:txBody>
      </p:sp>
      <p:sp>
        <p:nvSpPr>
          <p:cNvPr id="4" name="Slide Number Placeholder 3">
            <a:extLst>
              <a:ext uri="{FF2B5EF4-FFF2-40B4-BE49-F238E27FC236}">
                <a16:creationId xmlns:a16="http://schemas.microsoft.com/office/drawing/2014/main" id="{11BAE1CF-BF2E-6761-7B0E-F9D70DE9BDAA}"/>
              </a:ext>
            </a:extLst>
          </p:cNvPr>
          <p:cNvSpPr>
            <a:spLocks noGrp="1"/>
          </p:cNvSpPr>
          <p:nvPr>
            <p:ph type="sldNum" sz="quarter" idx="11"/>
          </p:nvPr>
        </p:nvSpPr>
        <p:spPr/>
        <p:txBody>
          <a:bodyPr/>
          <a:lstStyle/>
          <a:p>
            <a:fld id="{9A2A1F71-C0C1-4E69-854A-6337808FFC78}" type="slidenum">
              <a:rPr lang="en-US" smtClean="0"/>
              <a:pPr/>
              <a:t>13</a:t>
            </a:fld>
            <a:endParaRPr lang="en-US"/>
          </a:p>
        </p:txBody>
      </p:sp>
    </p:spTree>
    <p:extLst>
      <p:ext uri="{BB962C8B-B14F-4D97-AF65-F5344CB8AC3E}">
        <p14:creationId xmlns:p14="http://schemas.microsoft.com/office/powerpoint/2010/main" val="567412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 name="Title 1">
            <a:extLst>
              <a:ext uri="{FF2B5EF4-FFF2-40B4-BE49-F238E27FC236}">
                <a16:creationId xmlns:a16="http://schemas.microsoft.com/office/drawing/2014/main" id="{C4AA913D-0067-9406-9510-54F73B1EB906}"/>
              </a:ext>
            </a:extLst>
          </p:cNvPr>
          <p:cNvSpPr>
            <a:spLocks noGrp="1"/>
          </p:cNvSpPr>
          <p:nvPr>
            <p:ph type="title"/>
          </p:nvPr>
        </p:nvSpPr>
        <p:spPr/>
        <p:txBody>
          <a:bodyPr/>
          <a:lstStyle/>
          <a:p>
            <a:r>
              <a:rPr lang="en-US" b="1" dirty="0">
                <a:solidFill>
                  <a:schemeClr val="bg1"/>
                </a:solidFill>
              </a:rPr>
              <a:t>Who is eligible for 3HP?</a:t>
            </a:r>
            <a:endParaRPr lang="en-ZA" b="1" dirty="0">
              <a:solidFill>
                <a:schemeClr val="bg1"/>
              </a:solidFill>
            </a:endParaRPr>
          </a:p>
        </p:txBody>
      </p:sp>
      <p:sp>
        <p:nvSpPr>
          <p:cNvPr id="296" name="Google Shape;296;p10"/>
          <p:cNvSpPr txBox="1">
            <a:spLocks noGrp="1"/>
          </p:cNvSpPr>
          <p:nvPr>
            <p:ph idx="1"/>
          </p:nvPr>
        </p:nvSpPr>
        <p:spPr>
          <a:prstGeom prst="rect">
            <a:avLst/>
          </a:prstGeom>
          <a:noFill/>
          <a:ln>
            <a:noFill/>
          </a:ln>
        </p:spPr>
        <p:txBody>
          <a:bodyPr spcFirstLastPara="1" wrap="square" lIns="68569" tIns="34275" rIns="68569" bIns="34275" anchor="t" anchorCtr="0">
            <a:noAutofit/>
          </a:bodyPr>
          <a:lstStyle/>
          <a:p>
            <a:pPr marL="0" indent="0">
              <a:lnSpc>
                <a:spcPct val="90000"/>
              </a:lnSpc>
              <a:spcBef>
                <a:spcPts val="750"/>
              </a:spcBef>
              <a:buClr>
                <a:schemeClr val="dk1"/>
              </a:buClr>
              <a:buSzPts val="2000"/>
              <a:buNone/>
            </a:pPr>
            <a:endParaRPr sz="1500" b="1" dirty="0">
              <a:solidFill>
                <a:schemeClr val="dk1"/>
              </a:solidFill>
              <a:latin typeface="Calibri"/>
              <a:ea typeface="Calibri"/>
              <a:cs typeface="Calibri"/>
              <a:sym typeface="Calibri"/>
            </a:endParaRPr>
          </a:p>
          <a:p>
            <a:pPr marL="171450" indent="-171450">
              <a:lnSpc>
                <a:spcPct val="90000"/>
              </a:lnSpc>
              <a:spcBef>
                <a:spcPts val="750"/>
              </a:spcBef>
              <a:buClr>
                <a:schemeClr val="dk1"/>
              </a:buClr>
              <a:buSzPts val="2000"/>
              <a:buFont typeface="Arial"/>
              <a:buChar char="•"/>
            </a:pPr>
            <a:r>
              <a:rPr lang="en-ZA" sz="2800" dirty="0">
                <a:solidFill>
                  <a:schemeClr val="dk1"/>
                </a:solidFill>
                <a:latin typeface="Calibri"/>
                <a:ea typeface="Calibri"/>
                <a:cs typeface="Calibri"/>
                <a:sym typeface="Calibri"/>
              </a:rPr>
              <a:t>Adults and adolescents living with HIV with no TB disease or symptoms and signs of TB; VL suppressed if on DTG-based regimen.</a:t>
            </a:r>
          </a:p>
          <a:p>
            <a:pPr marL="171450" indent="-171450">
              <a:lnSpc>
                <a:spcPct val="90000"/>
              </a:lnSpc>
              <a:spcBef>
                <a:spcPts val="750"/>
              </a:spcBef>
              <a:buClr>
                <a:schemeClr val="dk1"/>
              </a:buClr>
              <a:buSzPts val="2000"/>
              <a:buFont typeface="Arial"/>
              <a:buChar char="•"/>
            </a:pPr>
            <a:r>
              <a:rPr lang="en-ZA" sz="2800" dirty="0">
                <a:solidFill>
                  <a:schemeClr val="dk1"/>
                </a:solidFill>
                <a:latin typeface="Calibri"/>
                <a:cs typeface="Calibri"/>
                <a:sym typeface="Calibri"/>
              </a:rPr>
              <a:t>HIV negative patients &gt; 25kg</a:t>
            </a:r>
            <a:endParaRPr sz="2800" dirty="0"/>
          </a:p>
          <a:p>
            <a:pPr marL="171450" indent="-76200">
              <a:lnSpc>
                <a:spcPct val="90000"/>
              </a:lnSpc>
              <a:spcBef>
                <a:spcPts val="750"/>
              </a:spcBef>
              <a:buClr>
                <a:schemeClr val="dk1"/>
              </a:buClr>
              <a:buSzPts val="2000"/>
              <a:buNone/>
            </a:pPr>
            <a:endParaRPr sz="1500" dirty="0">
              <a:solidFill>
                <a:schemeClr val="dk1"/>
              </a:solidFill>
              <a:latin typeface="Calibri"/>
              <a:ea typeface="Calibri"/>
              <a:cs typeface="Calibri"/>
              <a:sym typeface="Calibri"/>
            </a:endParaRPr>
          </a:p>
          <a:p>
            <a:pPr marL="0" indent="0">
              <a:lnSpc>
                <a:spcPct val="90000"/>
              </a:lnSpc>
              <a:spcBef>
                <a:spcPts val="750"/>
              </a:spcBef>
              <a:buClr>
                <a:schemeClr val="dk1"/>
              </a:buClr>
              <a:buSzPts val="2000"/>
              <a:buNone/>
            </a:pPr>
            <a:endParaRPr sz="1500" dirty="0">
              <a:solidFill>
                <a:schemeClr val="dk1"/>
              </a:solidFill>
              <a:latin typeface="Calibri"/>
              <a:ea typeface="Calibri"/>
              <a:cs typeface="Calibri"/>
              <a:sym typeface="Calibri"/>
            </a:endParaRPr>
          </a:p>
        </p:txBody>
      </p:sp>
      <p:sp>
        <p:nvSpPr>
          <p:cNvPr id="297" name="Google Shape;297;p10"/>
          <p:cNvSpPr txBox="1"/>
          <p:nvPr/>
        </p:nvSpPr>
        <p:spPr>
          <a:xfrm>
            <a:off x="2578908" y="1030449"/>
            <a:ext cx="3904531" cy="438551"/>
          </a:xfrm>
          <a:prstGeom prst="rect">
            <a:avLst/>
          </a:prstGeom>
          <a:noFill/>
          <a:ln>
            <a:noFill/>
          </a:ln>
        </p:spPr>
        <p:txBody>
          <a:bodyPr spcFirstLastPara="1" wrap="square" lIns="68569" tIns="34275" rIns="68569" bIns="34275" anchor="t" anchorCtr="0">
            <a:spAutoFit/>
          </a:bodyPr>
          <a:lstStyle/>
          <a:p>
            <a:pPr>
              <a:buClr>
                <a:srgbClr val="FFFFFF"/>
              </a:buClr>
              <a:buSzPts val="3200"/>
            </a:pPr>
            <a:r>
              <a:rPr lang="en-ZA" sz="2400" b="1" dirty="0">
                <a:solidFill>
                  <a:srgbClr val="FFFFFF"/>
                </a:solidFill>
                <a:latin typeface="Calibri"/>
                <a:ea typeface="Calibri"/>
                <a:cs typeface="Calibri"/>
                <a:sym typeface="Calibri"/>
              </a:rPr>
              <a:t>3HP Eligibility in South Africa </a:t>
            </a:r>
            <a:endParaRPr sz="13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2" name="Title 1">
            <a:extLst>
              <a:ext uri="{FF2B5EF4-FFF2-40B4-BE49-F238E27FC236}">
                <a16:creationId xmlns:a16="http://schemas.microsoft.com/office/drawing/2014/main" id="{2FAA1AAD-D399-B67A-E893-3611419076D8}"/>
              </a:ext>
            </a:extLst>
          </p:cNvPr>
          <p:cNvSpPr>
            <a:spLocks noGrp="1"/>
          </p:cNvSpPr>
          <p:nvPr>
            <p:ph type="title"/>
          </p:nvPr>
        </p:nvSpPr>
        <p:spPr/>
        <p:txBody>
          <a:bodyPr/>
          <a:lstStyle/>
          <a:p>
            <a:r>
              <a:rPr lang="en-US" b="1" dirty="0">
                <a:solidFill>
                  <a:schemeClr val="bg1"/>
                </a:solidFill>
              </a:rPr>
              <a:t>Contra-indications to 3HP</a:t>
            </a:r>
            <a:endParaRPr lang="en-ZA" b="1" dirty="0">
              <a:solidFill>
                <a:schemeClr val="bg1"/>
              </a:solidFill>
            </a:endParaRPr>
          </a:p>
        </p:txBody>
      </p:sp>
      <p:sp>
        <p:nvSpPr>
          <p:cNvPr id="303" name="Google Shape;303;p11"/>
          <p:cNvSpPr txBox="1">
            <a:spLocks noGrp="1"/>
          </p:cNvSpPr>
          <p:nvPr>
            <p:ph idx="1"/>
          </p:nvPr>
        </p:nvSpPr>
        <p:spPr>
          <a:prstGeom prst="rect">
            <a:avLst/>
          </a:prstGeom>
          <a:noFill/>
          <a:ln>
            <a:noFill/>
          </a:ln>
        </p:spPr>
        <p:txBody>
          <a:bodyPr spcFirstLastPara="1" wrap="square" lIns="68569" tIns="34275" rIns="68569" bIns="34275" anchor="t" anchorCtr="0">
            <a:noAutofit/>
          </a:bodyPr>
          <a:lstStyle/>
          <a:p>
            <a:pPr marL="0" indent="0">
              <a:lnSpc>
                <a:spcPct val="90000"/>
              </a:lnSpc>
              <a:spcBef>
                <a:spcPts val="750"/>
              </a:spcBef>
              <a:buClr>
                <a:schemeClr val="dk1"/>
              </a:buClr>
              <a:buSzPts val="2000"/>
              <a:buNone/>
            </a:pPr>
            <a:endParaRPr sz="1500" b="1" i="1" dirty="0">
              <a:solidFill>
                <a:schemeClr val="dk1"/>
              </a:solidFill>
              <a:latin typeface="Calibri"/>
              <a:ea typeface="Calibri"/>
              <a:cs typeface="Calibri"/>
              <a:sym typeface="Calibri"/>
            </a:endParaRPr>
          </a:p>
          <a:p>
            <a:pPr marL="171450" indent="-171450">
              <a:lnSpc>
                <a:spcPct val="90000"/>
              </a:lnSpc>
              <a:spcBef>
                <a:spcPts val="750"/>
              </a:spcBef>
              <a:buClr>
                <a:schemeClr val="dk1"/>
              </a:buClr>
              <a:buSzPts val="2000"/>
              <a:buFont typeface="Arial"/>
              <a:buChar char="•"/>
            </a:pPr>
            <a:r>
              <a:rPr lang="en-ZA" sz="2000" dirty="0">
                <a:solidFill>
                  <a:schemeClr val="dk1"/>
                </a:solidFill>
                <a:latin typeface="Calibri"/>
                <a:ea typeface="Calibri"/>
                <a:cs typeface="Calibri"/>
                <a:sym typeface="Calibri"/>
              </a:rPr>
              <a:t>Weight &lt;25kg</a:t>
            </a:r>
          </a:p>
          <a:p>
            <a:pPr marL="171450" indent="-171450">
              <a:lnSpc>
                <a:spcPct val="90000"/>
              </a:lnSpc>
              <a:spcBef>
                <a:spcPts val="750"/>
              </a:spcBef>
              <a:buClr>
                <a:schemeClr val="dk1"/>
              </a:buClr>
              <a:buSzPts val="2000"/>
              <a:buFont typeface="Arial"/>
              <a:buChar char="•"/>
            </a:pPr>
            <a:r>
              <a:rPr lang="en-ZA" sz="2000" dirty="0">
                <a:solidFill>
                  <a:schemeClr val="dk1"/>
                </a:solidFill>
                <a:latin typeface="Calibri"/>
                <a:ea typeface="Calibri"/>
                <a:cs typeface="Calibri"/>
                <a:sym typeface="Calibri"/>
              </a:rPr>
              <a:t>Pregnant or breastfeeding mothers</a:t>
            </a:r>
            <a:endParaRPr sz="2000" dirty="0">
              <a:solidFill>
                <a:schemeClr val="dk1"/>
              </a:solidFill>
              <a:latin typeface="Calibri"/>
              <a:ea typeface="Calibri"/>
              <a:cs typeface="Calibri"/>
              <a:sym typeface="Calibri"/>
            </a:endParaRPr>
          </a:p>
          <a:p>
            <a:pPr marL="171450" indent="-171450">
              <a:lnSpc>
                <a:spcPct val="90000"/>
              </a:lnSpc>
              <a:spcBef>
                <a:spcPts val="750"/>
              </a:spcBef>
              <a:buClr>
                <a:schemeClr val="dk1"/>
              </a:buClr>
              <a:buSzPts val="2000"/>
              <a:buFont typeface="Arial"/>
              <a:buChar char="•"/>
            </a:pPr>
            <a:r>
              <a:rPr lang="en-ZA" sz="2000" dirty="0">
                <a:solidFill>
                  <a:schemeClr val="dk1"/>
                </a:solidFill>
                <a:latin typeface="Calibri"/>
                <a:ea typeface="Calibri"/>
                <a:cs typeface="Calibri"/>
                <a:sym typeface="Calibri"/>
              </a:rPr>
              <a:t>Females unwilling / unable to use non hormonal contraception</a:t>
            </a:r>
            <a:endParaRPr sz="2000" dirty="0">
              <a:solidFill>
                <a:srgbClr val="FF0000"/>
              </a:solidFill>
              <a:latin typeface="Calibri"/>
              <a:ea typeface="Calibri"/>
              <a:cs typeface="Calibri"/>
              <a:sym typeface="Calibri"/>
            </a:endParaRPr>
          </a:p>
          <a:p>
            <a:pPr marL="171450" indent="-171450">
              <a:lnSpc>
                <a:spcPct val="90000"/>
              </a:lnSpc>
              <a:spcBef>
                <a:spcPts val="750"/>
              </a:spcBef>
              <a:buClr>
                <a:schemeClr val="dk1"/>
              </a:buClr>
              <a:buSzPts val="2000"/>
              <a:buFont typeface="Arial"/>
              <a:buChar char="•"/>
            </a:pPr>
            <a:r>
              <a:rPr lang="en-ZA" sz="2000" dirty="0">
                <a:solidFill>
                  <a:schemeClr val="dk1"/>
                </a:solidFill>
                <a:latin typeface="Calibri"/>
                <a:ea typeface="Calibri"/>
                <a:cs typeface="Calibri"/>
                <a:sym typeface="Calibri"/>
              </a:rPr>
              <a:t>Confirmed TB disease</a:t>
            </a:r>
            <a:endParaRPr sz="2000" dirty="0"/>
          </a:p>
          <a:p>
            <a:pPr marL="171450" indent="-171450">
              <a:lnSpc>
                <a:spcPct val="90000"/>
              </a:lnSpc>
              <a:spcBef>
                <a:spcPts val="750"/>
              </a:spcBef>
              <a:buClr>
                <a:schemeClr val="dk1"/>
              </a:buClr>
              <a:buSzPts val="2000"/>
              <a:buFont typeface="Arial"/>
              <a:buChar char="•"/>
            </a:pPr>
            <a:r>
              <a:rPr lang="en-ZA" sz="2000" dirty="0">
                <a:solidFill>
                  <a:schemeClr val="dk1"/>
                </a:solidFill>
                <a:latin typeface="Calibri"/>
                <a:ea typeface="Calibri"/>
                <a:cs typeface="Calibri"/>
                <a:sym typeface="Calibri"/>
              </a:rPr>
              <a:t>Newly diagnosed PLHIV starting on TLD</a:t>
            </a:r>
            <a:endParaRPr sz="2000" dirty="0"/>
          </a:p>
          <a:p>
            <a:pPr marL="171450" indent="-171450">
              <a:lnSpc>
                <a:spcPct val="90000"/>
              </a:lnSpc>
              <a:spcBef>
                <a:spcPts val="750"/>
              </a:spcBef>
              <a:buClr>
                <a:schemeClr val="dk1"/>
              </a:buClr>
              <a:buSzPts val="2000"/>
              <a:buFont typeface="Arial"/>
              <a:buChar char="•"/>
            </a:pPr>
            <a:r>
              <a:rPr lang="en-ZA" sz="2000" dirty="0">
                <a:solidFill>
                  <a:schemeClr val="dk1"/>
                </a:solidFill>
                <a:latin typeface="Calibri"/>
                <a:ea typeface="Calibri"/>
                <a:cs typeface="Calibri"/>
                <a:sym typeface="Calibri"/>
              </a:rPr>
              <a:t>Presence of symptoms and signs of TB</a:t>
            </a:r>
            <a:endParaRPr sz="2000" dirty="0"/>
          </a:p>
          <a:p>
            <a:pPr marL="171450" indent="-171450">
              <a:lnSpc>
                <a:spcPct val="90000"/>
              </a:lnSpc>
              <a:spcBef>
                <a:spcPts val="750"/>
              </a:spcBef>
              <a:buClr>
                <a:schemeClr val="dk1"/>
              </a:buClr>
              <a:buSzPts val="2000"/>
              <a:buFont typeface="Arial"/>
              <a:buChar char="•"/>
            </a:pPr>
            <a:r>
              <a:rPr lang="en-ZA" sz="2000" dirty="0">
                <a:solidFill>
                  <a:schemeClr val="dk1"/>
                </a:solidFill>
                <a:latin typeface="Calibri"/>
                <a:ea typeface="Calibri"/>
                <a:cs typeface="Calibri"/>
                <a:sym typeface="Calibri"/>
              </a:rPr>
              <a:t>On Protease Inhibitor – based ART </a:t>
            </a:r>
            <a:endParaRPr sz="2000" dirty="0"/>
          </a:p>
          <a:p>
            <a:pPr marL="171450" indent="-171450">
              <a:lnSpc>
                <a:spcPct val="90000"/>
              </a:lnSpc>
              <a:spcBef>
                <a:spcPts val="750"/>
              </a:spcBef>
              <a:buClr>
                <a:schemeClr val="dk1"/>
              </a:buClr>
              <a:buSzPts val="2000"/>
              <a:buFont typeface="Arial"/>
              <a:buChar char="•"/>
            </a:pPr>
            <a:r>
              <a:rPr lang="en-ZA" sz="2000" dirty="0">
                <a:solidFill>
                  <a:schemeClr val="dk1"/>
                </a:solidFill>
                <a:latin typeface="Calibri"/>
                <a:ea typeface="Calibri"/>
                <a:cs typeface="Calibri"/>
                <a:sym typeface="Calibri"/>
              </a:rPr>
              <a:t>History of adverse reaction to any of the drugs used for TPT;</a:t>
            </a:r>
            <a:endParaRPr sz="2000" dirty="0"/>
          </a:p>
          <a:p>
            <a:pPr marL="171450" indent="-171450">
              <a:lnSpc>
                <a:spcPct val="90000"/>
              </a:lnSpc>
              <a:spcBef>
                <a:spcPts val="750"/>
              </a:spcBef>
              <a:buClr>
                <a:schemeClr val="dk1"/>
              </a:buClr>
              <a:buSzPts val="2000"/>
              <a:buFont typeface="Arial"/>
              <a:buChar char="•"/>
            </a:pPr>
            <a:r>
              <a:rPr lang="en-ZA" sz="2000" dirty="0">
                <a:solidFill>
                  <a:schemeClr val="dk1"/>
                </a:solidFill>
                <a:latin typeface="Calibri"/>
                <a:ea typeface="Calibri"/>
                <a:cs typeface="Calibri"/>
                <a:sym typeface="Calibri"/>
              </a:rPr>
              <a:t>Adults and adolescents living with HIV who have completed TPT and have no recent TB exposure</a:t>
            </a:r>
            <a:endParaRPr sz="2000" dirty="0"/>
          </a:p>
          <a:p>
            <a:pPr marL="171450" indent="-76200">
              <a:lnSpc>
                <a:spcPct val="90000"/>
              </a:lnSpc>
              <a:spcBef>
                <a:spcPts val="750"/>
              </a:spcBef>
              <a:buClr>
                <a:schemeClr val="dk1"/>
              </a:buClr>
              <a:buSzPts val="2000"/>
              <a:buNone/>
            </a:pPr>
            <a:endParaRPr sz="2000" dirty="0">
              <a:solidFill>
                <a:schemeClr val="dk1"/>
              </a:solidFill>
              <a:latin typeface="Calibri"/>
              <a:ea typeface="Calibri"/>
              <a:cs typeface="Calibri"/>
              <a:sym typeface="Calibri"/>
            </a:endParaRPr>
          </a:p>
          <a:p>
            <a:pPr marL="0" indent="0">
              <a:lnSpc>
                <a:spcPct val="90000"/>
              </a:lnSpc>
              <a:spcBef>
                <a:spcPts val="750"/>
              </a:spcBef>
              <a:buClr>
                <a:schemeClr val="dk1"/>
              </a:buClr>
              <a:buSzPts val="1400"/>
              <a:buNone/>
            </a:pPr>
            <a:endParaRPr sz="1050" dirty="0">
              <a:solidFill>
                <a:schemeClr val="dk1"/>
              </a:solidFill>
              <a:latin typeface="Calibri"/>
              <a:ea typeface="Calibri"/>
              <a:cs typeface="Calibri"/>
              <a:sym typeface="Calibri"/>
            </a:endParaRPr>
          </a:p>
        </p:txBody>
      </p:sp>
      <p:sp>
        <p:nvSpPr>
          <p:cNvPr id="304" name="Google Shape;304;p11"/>
          <p:cNvSpPr txBox="1"/>
          <p:nvPr/>
        </p:nvSpPr>
        <p:spPr>
          <a:xfrm>
            <a:off x="2578908" y="1030449"/>
            <a:ext cx="3655808" cy="807883"/>
          </a:xfrm>
          <a:prstGeom prst="rect">
            <a:avLst/>
          </a:prstGeom>
          <a:noFill/>
          <a:ln>
            <a:noFill/>
          </a:ln>
        </p:spPr>
        <p:txBody>
          <a:bodyPr spcFirstLastPara="1" wrap="square" lIns="68569" tIns="34275" rIns="68569" bIns="34275" anchor="t" anchorCtr="0">
            <a:spAutoFit/>
          </a:bodyPr>
          <a:lstStyle/>
          <a:p>
            <a:pPr>
              <a:buClr>
                <a:srgbClr val="FFFFFF"/>
              </a:buClr>
              <a:buSzPts val="3200"/>
            </a:pPr>
            <a:r>
              <a:rPr lang="en-ZA" sz="2400" b="1">
                <a:solidFill>
                  <a:srgbClr val="FFFFFF"/>
                </a:solidFill>
                <a:latin typeface="Calibri"/>
                <a:ea typeface="Calibri"/>
                <a:cs typeface="Calibri"/>
                <a:sym typeface="Calibri"/>
              </a:rPr>
              <a:t>Contraindications to 3HP(1)</a:t>
            </a:r>
            <a:endParaRPr sz="1350"/>
          </a:p>
          <a:p>
            <a:pPr>
              <a:buClr>
                <a:schemeClr val="dk1"/>
              </a:buClr>
              <a:buSzPts val="3200"/>
            </a:pPr>
            <a:endParaRPr sz="2400" b="1">
              <a:solidFill>
                <a:srgbClr val="FFFF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4"/>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spcBef>
                <a:spcPts val="0"/>
              </a:spcBef>
              <a:buClr>
                <a:srgbClr val="FFFFFF"/>
              </a:buClr>
              <a:buSzPts val="3200"/>
            </a:pPr>
            <a:r>
              <a:rPr lang="en-ZA" sz="2400" b="1">
                <a:solidFill>
                  <a:srgbClr val="FFFFFF"/>
                </a:solidFill>
                <a:latin typeface="Calibri"/>
                <a:ea typeface="Calibri"/>
                <a:cs typeface="Calibri"/>
                <a:sym typeface="Calibri"/>
              </a:rPr>
              <a:t>Treatment Dosages for 3HP</a:t>
            </a:r>
            <a:endParaRPr sz="2400" b="1">
              <a:solidFill>
                <a:srgbClr val="C00000"/>
              </a:solidFill>
              <a:latin typeface="Calibri"/>
              <a:ea typeface="Calibri"/>
              <a:cs typeface="Calibri"/>
              <a:sym typeface="Calibri"/>
            </a:endParaRPr>
          </a:p>
        </p:txBody>
      </p:sp>
      <p:sp>
        <p:nvSpPr>
          <p:cNvPr id="334" name="Google Shape;334;p14"/>
          <p:cNvSpPr txBox="1">
            <a:spLocks noGrp="1"/>
          </p:cNvSpPr>
          <p:nvPr>
            <p:ph idx="1"/>
          </p:nvPr>
        </p:nvSpPr>
        <p:spPr>
          <a:prstGeom prst="rect">
            <a:avLst/>
          </a:prstGeom>
          <a:noFill/>
          <a:ln>
            <a:noFill/>
          </a:ln>
        </p:spPr>
        <p:txBody>
          <a:bodyPr spcFirstLastPara="1" wrap="square" lIns="68569" tIns="34275" rIns="68569" bIns="34275" anchor="t" anchorCtr="0">
            <a:noAutofit/>
          </a:bodyPr>
          <a:lstStyle/>
          <a:p>
            <a:pPr marL="0" indent="0">
              <a:spcBef>
                <a:spcPts val="0"/>
              </a:spcBef>
              <a:buClr>
                <a:srgbClr val="000000"/>
              </a:buClr>
              <a:buSzPts val="1500"/>
              <a:buNone/>
            </a:pPr>
            <a:r>
              <a:rPr lang="en-ZA" sz="1125" b="1" dirty="0">
                <a:solidFill>
                  <a:srgbClr val="000000"/>
                </a:solidFill>
                <a:latin typeface="Calibri"/>
                <a:ea typeface="Calibri"/>
                <a:cs typeface="Calibri"/>
                <a:sym typeface="Calibri"/>
              </a:rPr>
              <a:t>Dosage in adolescents</a:t>
            </a:r>
            <a:endParaRPr dirty="0"/>
          </a:p>
          <a:p>
            <a:pPr marL="0" indent="0">
              <a:spcBef>
                <a:spcPts val="225"/>
              </a:spcBef>
              <a:buClr>
                <a:schemeClr val="dk1"/>
              </a:buClr>
              <a:buSzPts val="1200"/>
              <a:buNone/>
            </a:pPr>
            <a:endParaRPr sz="900" dirty="0">
              <a:solidFill>
                <a:srgbClr val="000000"/>
              </a:solidFill>
              <a:latin typeface="Verdana"/>
              <a:ea typeface="Verdana"/>
              <a:cs typeface="Verdana"/>
              <a:sym typeface="Verdana"/>
            </a:endParaRPr>
          </a:p>
        </p:txBody>
      </p:sp>
      <p:graphicFrame>
        <p:nvGraphicFramePr>
          <p:cNvPr id="336" name="Google Shape;336;p14"/>
          <p:cNvGraphicFramePr/>
          <p:nvPr/>
        </p:nvGraphicFramePr>
        <p:xfrm>
          <a:off x="1305431" y="2226930"/>
          <a:ext cx="6544333" cy="2049019"/>
        </p:xfrm>
        <a:graphic>
          <a:graphicData uri="http://schemas.openxmlformats.org/drawingml/2006/table">
            <a:tbl>
              <a:tblPr firstRow="1" firstCol="1" bandRow="1">
                <a:noFill/>
              </a:tblPr>
              <a:tblGrid>
                <a:gridCol w="1192931">
                  <a:extLst>
                    <a:ext uri="{9D8B030D-6E8A-4147-A177-3AD203B41FA5}">
                      <a16:colId xmlns:a16="http://schemas.microsoft.com/office/drawing/2014/main" val="20000"/>
                    </a:ext>
                  </a:extLst>
                </a:gridCol>
                <a:gridCol w="1351931">
                  <a:extLst>
                    <a:ext uri="{9D8B030D-6E8A-4147-A177-3AD203B41FA5}">
                      <a16:colId xmlns:a16="http://schemas.microsoft.com/office/drawing/2014/main" val="20001"/>
                    </a:ext>
                  </a:extLst>
                </a:gridCol>
                <a:gridCol w="1166719">
                  <a:extLst>
                    <a:ext uri="{9D8B030D-6E8A-4147-A177-3AD203B41FA5}">
                      <a16:colId xmlns:a16="http://schemas.microsoft.com/office/drawing/2014/main" val="20002"/>
                    </a:ext>
                  </a:extLst>
                </a:gridCol>
                <a:gridCol w="708188">
                  <a:extLst>
                    <a:ext uri="{9D8B030D-6E8A-4147-A177-3AD203B41FA5}">
                      <a16:colId xmlns:a16="http://schemas.microsoft.com/office/drawing/2014/main" val="20003"/>
                    </a:ext>
                  </a:extLst>
                </a:gridCol>
                <a:gridCol w="708188">
                  <a:extLst>
                    <a:ext uri="{9D8B030D-6E8A-4147-A177-3AD203B41FA5}">
                      <a16:colId xmlns:a16="http://schemas.microsoft.com/office/drawing/2014/main" val="20004"/>
                    </a:ext>
                  </a:extLst>
                </a:gridCol>
                <a:gridCol w="708188">
                  <a:extLst>
                    <a:ext uri="{9D8B030D-6E8A-4147-A177-3AD203B41FA5}">
                      <a16:colId xmlns:a16="http://schemas.microsoft.com/office/drawing/2014/main" val="20005"/>
                    </a:ext>
                  </a:extLst>
                </a:gridCol>
                <a:gridCol w="708188">
                  <a:extLst>
                    <a:ext uri="{9D8B030D-6E8A-4147-A177-3AD203B41FA5}">
                      <a16:colId xmlns:a16="http://schemas.microsoft.com/office/drawing/2014/main" val="20006"/>
                    </a:ext>
                  </a:extLst>
                </a:gridCol>
              </a:tblGrid>
              <a:tr h="373425">
                <a:tc rowSpan="2">
                  <a:txBody>
                    <a:bodyPr/>
                    <a:lstStyle/>
                    <a:p>
                      <a:pPr marL="0" marR="0" lvl="0" indent="0" algn="l" rtl="0">
                        <a:lnSpc>
                          <a:spcPct val="115000"/>
                        </a:lnSpc>
                        <a:spcBef>
                          <a:spcPts val="0"/>
                        </a:spcBef>
                        <a:spcAft>
                          <a:spcPts val="0"/>
                        </a:spcAft>
                        <a:buNone/>
                      </a:pPr>
                      <a:r>
                        <a:rPr lang="en-ZA" sz="1100" b="1" u="none" strike="noStrike" cap="none">
                          <a:solidFill>
                            <a:srgbClr val="FFFFFF"/>
                          </a:solidFill>
                        </a:rPr>
                        <a:t>Medicine</a:t>
                      </a:r>
                      <a:endParaRPr sz="1100" b="1" u="none" strike="noStrike" cap="none">
                        <a:solidFill>
                          <a:srgbClr val="FFFFFF"/>
                        </a:solidFill>
                        <a:latin typeface="Arial"/>
                        <a:ea typeface="Arial"/>
                        <a:cs typeface="Arial"/>
                        <a:sym typeface="Arial"/>
                      </a:endParaRPr>
                    </a:p>
                  </a:txBody>
                  <a:tcPr marL="28650" marR="28650" marT="0" marB="0" anchor="ctr">
                    <a:solidFill>
                      <a:srgbClr val="548135"/>
                    </a:solidFill>
                  </a:tcPr>
                </a:tc>
                <a:tc rowSpan="2">
                  <a:txBody>
                    <a:bodyPr/>
                    <a:lstStyle/>
                    <a:p>
                      <a:pPr marL="0" marR="0" lvl="0" indent="0" algn="l" rtl="0">
                        <a:lnSpc>
                          <a:spcPct val="115000"/>
                        </a:lnSpc>
                        <a:spcBef>
                          <a:spcPts val="0"/>
                        </a:spcBef>
                        <a:spcAft>
                          <a:spcPts val="0"/>
                        </a:spcAft>
                        <a:buNone/>
                      </a:pPr>
                      <a:r>
                        <a:rPr lang="en-ZA" sz="1100" b="1" u="none" strike="noStrike" cap="none">
                          <a:solidFill>
                            <a:srgbClr val="FFFFFF"/>
                          </a:solidFill>
                        </a:rPr>
                        <a:t>Formulation</a:t>
                      </a:r>
                      <a:endParaRPr sz="1100" b="1" u="none" strike="noStrike" cap="none">
                        <a:solidFill>
                          <a:srgbClr val="FFFFFF"/>
                        </a:solidFill>
                        <a:latin typeface="Arial"/>
                        <a:ea typeface="Arial"/>
                        <a:cs typeface="Arial"/>
                        <a:sym typeface="Arial"/>
                      </a:endParaRPr>
                    </a:p>
                  </a:txBody>
                  <a:tcPr marL="28650" marR="28650" marT="0" marB="0" anchor="ctr">
                    <a:solidFill>
                      <a:srgbClr val="548135"/>
                    </a:solidFill>
                  </a:tcPr>
                </a:tc>
                <a:tc gridSpan="5">
                  <a:txBody>
                    <a:bodyPr/>
                    <a:lstStyle/>
                    <a:p>
                      <a:pPr marL="0" marR="0" lvl="0" indent="0" algn="ctr" rtl="0">
                        <a:lnSpc>
                          <a:spcPct val="115000"/>
                        </a:lnSpc>
                        <a:spcBef>
                          <a:spcPts val="0"/>
                        </a:spcBef>
                        <a:spcAft>
                          <a:spcPts val="0"/>
                        </a:spcAft>
                        <a:buNone/>
                      </a:pPr>
                      <a:r>
                        <a:rPr lang="en-ZA" sz="1100" b="1" u="none" strike="noStrike" cap="none">
                          <a:solidFill>
                            <a:srgbClr val="FFFFFF"/>
                          </a:solidFill>
                          <a:latin typeface="Calibri"/>
                          <a:ea typeface="Calibri"/>
                          <a:cs typeface="Calibri"/>
                          <a:sym typeface="Calibri"/>
                        </a:rPr>
                        <a:t>Weight bands for patients &gt;14 years</a:t>
                      </a:r>
                      <a:endParaRPr sz="1100" b="1" u="none" strike="noStrike" cap="none">
                        <a:solidFill>
                          <a:srgbClr val="FFFFFF"/>
                        </a:solidFill>
                        <a:latin typeface="Calibri"/>
                        <a:ea typeface="Calibri"/>
                        <a:cs typeface="Calibri"/>
                        <a:sym typeface="Calibri"/>
                      </a:endParaRPr>
                    </a:p>
                  </a:txBody>
                  <a:tcPr marL="28650" marR="28650" marT="0" marB="0" anchor="ctr">
                    <a:solidFill>
                      <a:srgbClr val="5481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2238">
                <a:tc vMerge="1">
                  <a:txBody>
                    <a:bodyPr/>
                    <a:lstStyle/>
                    <a:p>
                      <a:endParaRPr lang="en-US"/>
                    </a:p>
                  </a:txBody>
                  <a:tcPr/>
                </a:tc>
                <a:tc vMerge="1">
                  <a:txBody>
                    <a:bodyPr/>
                    <a:lstStyle/>
                    <a:p>
                      <a:endParaRPr lang="en-US"/>
                    </a:p>
                  </a:txBody>
                  <a:tcPr/>
                </a:tc>
                <a:tc>
                  <a:txBody>
                    <a:bodyPr/>
                    <a:lstStyle/>
                    <a:p>
                      <a:pPr marL="0" marR="0" lvl="0" indent="0" algn="ctr" rtl="0">
                        <a:lnSpc>
                          <a:spcPct val="115000"/>
                        </a:lnSpc>
                        <a:spcBef>
                          <a:spcPts val="0"/>
                        </a:spcBef>
                        <a:spcAft>
                          <a:spcPts val="0"/>
                        </a:spcAft>
                        <a:buNone/>
                      </a:pPr>
                      <a:r>
                        <a:rPr lang="en-ZA" sz="1100" b="1" u="none" strike="noStrike" cap="none">
                          <a:solidFill>
                            <a:schemeClr val="dk1"/>
                          </a:solidFill>
                          <a:latin typeface="Calibri"/>
                          <a:ea typeface="Calibri"/>
                          <a:cs typeface="Calibri"/>
                          <a:sym typeface="Calibri"/>
                        </a:rPr>
                        <a:t>30–35 kg</a:t>
                      </a:r>
                      <a:endParaRPr sz="1100" b="1" u="none" strike="noStrike" cap="none">
                        <a:solidFill>
                          <a:schemeClr val="dk1"/>
                        </a:solidFill>
                        <a:latin typeface="Calibri"/>
                        <a:ea typeface="Calibri"/>
                        <a:cs typeface="Calibri"/>
                        <a:sym typeface="Calibri"/>
                      </a:endParaRPr>
                    </a:p>
                  </a:txBody>
                  <a:tcPr marL="28650" marR="28650" marT="0" marB="0" anchor="ctr">
                    <a:solidFill>
                      <a:srgbClr val="C4E0B2"/>
                    </a:solidFill>
                  </a:tcPr>
                </a:tc>
                <a:tc>
                  <a:txBody>
                    <a:bodyPr/>
                    <a:lstStyle/>
                    <a:p>
                      <a:pPr marL="0" marR="0" lvl="0" indent="0" algn="ctr" rtl="0">
                        <a:lnSpc>
                          <a:spcPct val="115000"/>
                        </a:lnSpc>
                        <a:spcBef>
                          <a:spcPts val="0"/>
                        </a:spcBef>
                        <a:spcAft>
                          <a:spcPts val="0"/>
                        </a:spcAft>
                        <a:buNone/>
                      </a:pPr>
                      <a:r>
                        <a:rPr lang="en-ZA" sz="1100" b="1" u="none" strike="noStrike" cap="none">
                          <a:solidFill>
                            <a:schemeClr val="dk1"/>
                          </a:solidFill>
                          <a:latin typeface="Calibri"/>
                          <a:ea typeface="Calibri"/>
                          <a:cs typeface="Calibri"/>
                          <a:sym typeface="Calibri"/>
                        </a:rPr>
                        <a:t>36–45 kg</a:t>
                      </a:r>
                      <a:endParaRPr sz="1100" b="1" u="none" strike="noStrike" cap="none">
                        <a:solidFill>
                          <a:schemeClr val="dk1"/>
                        </a:solidFill>
                        <a:latin typeface="Calibri"/>
                        <a:ea typeface="Calibri"/>
                        <a:cs typeface="Calibri"/>
                        <a:sym typeface="Calibri"/>
                      </a:endParaRPr>
                    </a:p>
                  </a:txBody>
                  <a:tcPr marL="28650" marR="28650" marT="0" marB="0" anchor="ctr">
                    <a:solidFill>
                      <a:srgbClr val="C4E0B2"/>
                    </a:solidFill>
                  </a:tcPr>
                </a:tc>
                <a:tc>
                  <a:txBody>
                    <a:bodyPr/>
                    <a:lstStyle/>
                    <a:p>
                      <a:pPr marL="0" marR="0" lvl="0" indent="0" algn="ctr" rtl="0">
                        <a:lnSpc>
                          <a:spcPct val="115000"/>
                        </a:lnSpc>
                        <a:spcBef>
                          <a:spcPts val="0"/>
                        </a:spcBef>
                        <a:spcAft>
                          <a:spcPts val="0"/>
                        </a:spcAft>
                        <a:buNone/>
                      </a:pPr>
                      <a:r>
                        <a:rPr lang="en-ZA" sz="1100" b="1" u="none" strike="noStrike" cap="none">
                          <a:solidFill>
                            <a:schemeClr val="dk1"/>
                          </a:solidFill>
                          <a:latin typeface="Calibri"/>
                          <a:ea typeface="Calibri"/>
                          <a:cs typeface="Calibri"/>
                          <a:sym typeface="Calibri"/>
                        </a:rPr>
                        <a:t>46–49 kg</a:t>
                      </a:r>
                      <a:endParaRPr sz="1100" b="1" u="none" strike="noStrike" cap="none">
                        <a:solidFill>
                          <a:schemeClr val="dk1"/>
                        </a:solidFill>
                        <a:latin typeface="Calibri"/>
                        <a:ea typeface="Calibri"/>
                        <a:cs typeface="Calibri"/>
                        <a:sym typeface="Calibri"/>
                      </a:endParaRPr>
                    </a:p>
                  </a:txBody>
                  <a:tcPr marL="28650" marR="28650" marT="0" marB="0" anchor="ctr">
                    <a:solidFill>
                      <a:srgbClr val="C4E0B2"/>
                    </a:solidFill>
                  </a:tcPr>
                </a:tc>
                <a:tc>
                  <a:txBody>
                    <a:bodyPr/>
                    <a:lstStyle/>
                    <a:p>
                      <a:pPr marL="0" marR="0" lvl="0" indent="0" algn="ctr" rtl="0">
                        <a:lnSpc>
                          <a:spcPct val="115000"/>
                        </a:lnSpc>
                        <a:spcBef>
                          <a:spcPts val="0"/>
                        </a:spcBef>
                        <a:spcAft>
                          <a:spcPts val="0"/>
                        </a:spcAft>
                        <a:buNone/>
                      </a:pPr>
                      <a:r>
                        <a:rPr lang="en-ZA" sz="1100" b="1" u="none" strike="noStrike" cap="none">
                          <a:solidFill>
                            <a:schemeClr val="dk1"/>
                          </a:solidFill>
                          <a:latin typeface="Calibri"/>
                          <a:ea typeface="Calibri"/>
                          <a:cs typeface="Calibri"/>
                          <a:sym typeface="Calibri"/>
                        </a:rPr>
                        <a:t>50–70 kg</a:t>
                      </a:r>
                      <a:endParaRPr sz="1100" b="1" u="none" strike="noStrike" cap="none">
                        <a:solidFill>
                          <a:schemeClr val="dk1"/>
                        </a:solidFill>
                        <a:latin typeface="Calibri"/>
                        <a:ea typeface="Calibri"/>
                        <a:cs typeface="Calibri"/>
                        <a:sym typeface="Calibri"/>
                      </a:endParaRPr>
                    </a:p>
                  </a:txBody>
                  <a:tcPr marL="28650" marR="28650" marT="0" marB="0" anchor="ctr">
                    <a:solidFill>
                      <a:srgbClr val="C4E0B2"/>
                    </a:solidFill>
                  </a:tcPr>
                </a:tc>
                <a:tc>
                  <a:txBody>
                    <a:bodyPr/>
                    <a:lstStyle/>
                    <a:p>
                      <a:pPr marL="0" marR="0" lvl="0" indent="0" algn="ctr" rtl="0">
                        <a:lnSpc>
                          <a:spcPct val="115000"/>
                        </a:lnSpc>
                        <a:spcBef>
                          <a:spcPts val="0"/>
                        </a:spcBef>
                        <a:spcAft>
                          <a:spcPts val="0"/>
                        </a:spcAft>
                        <a:buNone/>
                      </a:pPr>
                      <a:r>
                        <a:rPr lang="en-ZA" sz="1100" b="1" u="none" strike="noStrike" cap="none">
                          <a:solidFill>
                            <a:schemeClr val="dk1"/>
                          </a:solidFill>
                          <a:latin typeface="Calibri"/>
                          <a:ea typeface="Calibri"/>
                          <a:cs typeface="Calibri"/>
                          <a:sym typeface="Calibri"/>
                        </a:rPr>
                        <a:t>&gt;70 kg</a:t>
                      </a:r>
                      <a:endParaRPr sz="1100" b="1" u="none" strike="noStrike" cap="none">
                        <a:solidFill>
                          <a:schemeClr val="dk1"/>
                        </a:solidFill>
                        <a:latin typeface="Calibri"/>
                        <a:ea typeface="Calibri"/>
                        <a:cs typeface="Calibri"/>
                        <a:sym typeface="Calibri"/>
                      </a:endParaRPr>
                    </a:p>
                  </a:txBody>
                  <a:tcPr marL="28650" marR="28650" marT="0" marB="0" anchor="ctr">
                    <a:solidFill>
                      <a:srgbClr val="C4E0B2"/>
                    </a:solidFill>
                  </a:tcPr>
                </a:tc>
                <a:extLst>
                  <a:ext uri="{0D108BD9-81ED-4DB2-BD59-A6C34878D82A}">
                    <a16:rowId xmlns:a16="http://schemas.microsoft.com/office/drawing/2014/main" val="10001"/>
                  </a:ext>
                </a:extLst>
              </a:tr>
              <a:tr h="373425">
                <a:tc>
                  <a:txBody>
                    <a:bodyPr/>
                    <a:lstStyle/>
                    <a:p>
                      <a:pPr marL="0" marR="0" lvl="0" indent="93341" algn="l" rtl="0">
                        <a:lnSpc>
                          <a:spcPct val="115000"/>
                        </a:lnSpc>
                        <a:spcBef>
                          <a:spcPts val="0"/>
                        </a:spcBef>
                        <a:spcAft>
                          <a:spcPts val="0"/>
                        </a:spcAft>
                        <a:buNone/>
                      </a:pPr>
                      <a:r>
                        <a:rPr lang="en-ZA" sz="1100" b="1" u="none" strike="noStrike" cap="none">
                          <a:solidFill>
                            <a:schemeClr val="dk1"/>
                          </a:solidFill>
                          <a:latin typeface="Calibri"/>
                          <a:ea typeface="Calibri"/>
                          <a:cs typeface="Calibri"/>
                          <a:sym typeface="Calibri"/>
                        </a:rPr>
                        <a:t>Isoniazid</a:t>
                      </a:r>
                      <a:endParaRPr sz="1100" b="1" u="none" strike="noStrike" cap="none">
                        <a:solidFill>
                          <a:schemeClr val="dk1"/>
                        </a:solidFill>
                        <a:latin typeface="Calibri"/>
                        <a:ea typeface="Calibri"/>
                        <a:cs typeface="Calibri"/>
                        <a:sym typeface="Calibri"/>
                      </a:endParaRPr>
                    </a:p>
                  </a:txBody>
                  <a:tcPr marL="28650" marR="28650" marT="0" marB="0" anchor="ctr">
                    <a:solidFill>
                      <a:srgbClr val="C4E0B2"/>
                    </a:solidFill>
                  </a:tcPr>
                </a:tc>
                <a:tc>
                  <a:txBody>
                    <a:bodyPr/>
                    <a:lstStyle/>
                    <a:p>
                      <a:pPr marL="0" marR="0" lvl="0" indent="0" algn="l" rtl="0">
                        <a:lnSpc>
                          <a:spcPct val="115000"/>
                        </a:lnSpc>
                        <a:spcBef>
                          <a:spcPts val="0"/>
                        </a:spcBef>
                        <a:spcAft>
                          <a:spcPts val="0"/>
                        </a:spcAft>
                        <a:buNone/>
                      </a:pPr>
                      <a:r>
                        <a:rPr lang="en-ZA" sz="1100" b="1" u="none" strike="noStrike" cap="none">
                          <a:solidFill>
                            <a:schemeClr val="dk1"/>
                          </a:solidFill>
                          <a:latin typeface="Calibri"/>
                          <a:ea typeface="Calibri"/>
                          <a:cs typeface="Calibri"/>
                          <a:sym typeface="Calibri"/>
                        </a:rPr>
                        <a:t>300 mg</a:t>
                      </a:r>
                      <a:endParaRPr sz="1100" b="1" u="none" strike="noStrike" cap="none">
                        <a:solidFill>
                          <a:schemeClr val="dk1"/>
                        </a:solidFill>
                        <a:latin typeface="Calibri"/>
                        <a:ea typeface="Calibri"/>
                        <a:cs typeface="Calibri"/>
                        <a:sym typeface="Calibri"/>
                      </a:endParaRPr>
                    </a:p>
                  </a:txBody>
                  <a:tcPr marL="28650" marR="28650" marT="0" marB="0" anchor="ctr">
                    <a:solidFill>
                      <a:srgbClr val="C4E0B2"/>
                    </a:solidFill>
                  </a:tcPr>
                </a:tc>
                <a:tc>
                  <a:txBody>
                    <a:bodyPr/>
                    <a:lstStyle/>
                    <a:p>
                      <a:pPr marL="0" marR="0" lvl="0" indent="0" algn="ctr" rtl="0">
                        <a:lnSpc>
                          <a:spcPct val="115000"/>
                        </a:lnSpc>
                        <a:spcBef>
                          <a:spcPts val="0"/>
                        </a:spcBef>
                        <a:spcAft>
                          <a:spcPts val="0"/>
                        </a:spcAft>
                        <a:buNone/>
                      </a:pPr>
                      <a:r>
                        <a:rPr lang="en-ZA" sz="1100" b="0" u="none" strike="noStrike" cap="none">
                          <a:solidFill>
                            <a:schemeClr val="dk1"/>
                          </a:solidFill>
                        </a:rPr>
                        <a:t>3</a:t>
                      </a:r>
                      <a:endParaRPr sz="1100" b="0" u="none" strike="noStrike" cap="none">
                        <a:solidFill>
                          <a:schemeClr val="dk1"/>
                        </a:solidFill>
                        <a:latin typeface="Arial"/>
                        <a:ea typeface="Arial"/>
                        <a:cs typeface="Arial"/>
                        <a:sym typeface="Arial"/>
                      </a:endParaRPr>
                    </a:p>
                  </a:txBody>
                  <a:tcPr marL="28650" marR="28650" marT="0" marB="0" anchor="ctr">
                    <a:solidFill>
                      <a:srgbClr val="C4E0B2"/>
                    </a:solidFill>
                  </a:tcPr>
                </a:tc>
                <a:tc>
                  <a:txBody>
                    <a:bodyPr/>
                    <a:lstStyle/>
                    <a:p>
                      <a:pPr marL="0" marR="0" lvl="0" indent="0" algn="ctr" rtl="0">
                        <a:lnSpc>
                          <a:spcPct val="115000"/>
                        </a:lnSpc>
                        <a:spcBef>
                          <a:spcPts val="0"/>
                        </a:spcBef>
                        <a:spcAft>
                          <a:spcPts val="0"/>
                        </a:spcAft>
                        <a:buNone/>
                      </a:pPr>
                      <a:r>
                        <a:rPr lang="en-ZA" sz="1100" b="0" u="none" strike="noStrike" cap="none">
                          <a:solidFill>
                            <a:schemeClr val="dk1"/>
                          </a:solidFill>
                        </a:rPr>
                        <a:t>3</a:t>
                      </a:r>
                      <a:endParaRPr sz="1100" b="0" u="none" strike="noStrike" cap="none">
                        <a:solidFill>
                          <a:schemeClr val="dk1"/>
                        </a:solidFill>
                        <a:latin typeface="Arial"/>
                        <a:ea typeface="Arial"/>
                        <a:cs typeface="Arial"/>
                        <a:sym typeface="Arial"/>
                      </a:endParaRPr>
                    </a:p>
                  </a:txBody>
                  <a:tcPr marL="28650" marR="28650" marT="0" marB="0" anchor="ctr">
                    <a:solidFill>
                      <a:srgbClr val="C4E0B2"/>
                    </a:solidFill>
                  </a:tcPr>
                </a:tc>
                <a:tc>
                  <a:txBody>
                    <a:bodyPr/>
                    <a:lstStyle/>
                    <a:p>
                      <a:pPr marL="0" marR="0" lvl="0" indent="0" algn="ctr" rtl="0">
                        <a:lnSpc>
                          <a:spcPct val="115000"/>
                        </a:lnSpc>
                        <a:spcBef>
                          <a:spcPts val="0"/>
                        </a:spcBef>
                        <a:spcAft>
                          <a:spcPts val="0"/>
                        </a:spcAft>
                        <a:buNone/>
                      </a:pPr>
                      <a:r>
                        <a:rPr lang="en-ZA" sz="1100" b="0" u="none" strike="noStrike" cap="none">
                          <a:solidFill>
                            <a:schemeClr val="dk1"/>
                          </a:solidFill>
                        </a:rPr>
                        <a:t>3</a:t>
                      </a:r>
                      <a:endParaRPr sz="1100" b="0" u="none" strike="noStrike" cap="none">
                        <a:solidFill>
                          <a:schemeClr val="dk1"/>
                        </a:solidFill>
                        <a:latin typeface="Arial"/>
                        <a:ea typeface="Arial"/>
                        <a:cs typeface="Arial"/>
                        <a:sym typeface="Arial"/>
                      </a:endParaRPr>
                    </a:p>
                  </a:txBody>
                  <a:tcPr marL="28650" marR="28650" marT="0" marB="0" anchor="ctr">
                    <a:solidFill>
                      <a:srgbClr val="C4E0B2"/>
                    </a:solidFill>
                  </a:tcPr>
                </a:tc>
                <a:tc>
                  <a:txBody>
                    <a:bodyPr/>
                    <a:lstStyle/>
                    <a:p>
                      <a:pPr marL="0" marR="0" lvl="0" indent="0" algn="ctr" rtl="0">
                        <a:lnSpc>
                          <a:spcPct val="115000"/>
                        </a:lnSpc>
                        <a:spcBef>
                          <a:spcPts val="0"/>
                        </a:spcBef>
                        <a:spcAft>
                          <a:spcPts val="0"/>
                        </a:spcAft>
                        <a:buNone/>
                      </a:pPr>
                      <a:r>
                        <a:rPr lang="en-ZA" sz="1100" b="0" u="none" strike="noStrike" cap="none">
                          <a:solidFill>
                            <a:schemeClr val="dk1"/>
                          </a:solidFill>
                        </a:rPr>
                        <a:t>3</a:t>
                      </a:r>
                      <a:endParaRPr sz="1100" b="0" u="none" strike="noStrike" cap="none">
                        <a:solidFill>
                          <a:schemeClr val="dk1"/>
                        </a:solidFill>
                        <a:latin typeface="Arial"/>
                        <a:ea typeface="Arial"/>
                        <a:cs typeface="Arial"/>
                        <a:sym typeface="Arial"/>
                      </a:endParaRPr>
                    </a:p>
                  </a:txBody>
                  <a:tcPr marL="28650" marR="28650" marT="0" marB="0" anchor="ctr">
                    <a:solidFill>
                      <a:srgbClr val="C4E0B2"/>
                    </a:solidFill>
                  </a:tcPr>
                </a:tc>
                <a:tc>
                  <a:txBody>
                    <a:bodyPr/>
                    <a:lstStyle/>
                    <a:p>
                      <a:pPr marL="0" marR="0" lvl="0" indent="0" algn="ctr" rtl="0">
                        <a:lnSpc>
                          <a:spcPct val="115000"/>
                        </a:lnSpc>
                        <a:spcBef>
                          <a:spcPts val="0"/>
                        </a:spcBef>
                        <a:spcAft>
                          <a:spcPts val="0"/>
                        </a:spcAft>
                        <a:buNone/>
                      </a:pPr>
                      <a:r>
                        <a:rPr lang="en-ZA" sz="1100" b="0" u="none" strike="noStrike" cap="none">
                          <a:solidFill>
                            <a:schemeClr val="dk1"/>
                          </a:solidFill>
                        </a:rPr>
                        <a:t>3</a:t>
                      </a:r>
                      <a:endParaRPr sz="1100" b="0" u="none" strike="noStrike" cap="none">
                        <a:solidFill>
                          <a:schemeClr val="dk1"/>
                        </a:solidFill>
                        <a:latin typeface="Arial"/>
                        <a:ea typeface="Arial"/>
                        <a:cs typeface="Arial"/>
                        <a:sym typeface="Arial"/>
                      </a:endParaRPr>
                    </a:p>
                  </a:txBody>
                  <a:tcPr marL="28650" marR="28650" marT="0" marB="0" anchor="ctr">
                    <a:solidFill>
                      <a:srgbClr val="C4E0B2"/>
                    </a:solidFill>
                  </a:tcPr>
                </a:tc>
                <a:extLst>
                  <a:ext uri="{0D108BD9-81ED-4DB2-BD59-A6C34878D82A}">
                    <a16:rowId xmlns:a16="http://schemas.microsoft.com/office/drawing/2014/main" val="10002"/>
                  </a:ext>
                </a:extLst>
              </a:tr>
              <a:tr h="373425">
                <a:tc>
                  <a:txBody>
                    <a:bodyPr/>
                    <a:lstStyle/>
                    <a:p>
                      <a:pPr marL="0" marR="0" lvl="0" indent="93341" algn="l" rtl="0">
                        <a:lnSpc>
                          <a:spcPct val="115000"/>
                        </a:lnSpc>
                        <a:spcBef>
                          <a:spcPts val="0"/>
                        </a:spcBef>
                        <a:spcAft>
                          <a:spcPts val="0"/>
                        </a:spcAft>
                        <a:buNone/>
                      </a:pPr>
                      <a:r>
                        <a:rPr lang="en-ZA" sz="1100" b="1" u="none" strike="noStrike" cap="none">
                          <a:solidFill>
                            <a:schemeClr val="dk1"/>
                          </a:solidFill>
                          <a:latin typeface="Calibri"/>
                          <a:ea typeface="Calibri"/>
                          <a:cs typeface="Calibri"/>
                          <a:sym typeface="Calibri"/>
                        </a:rPr>
                        <a:t>Rifapentine</a:t>
                      </a:r>
                      <a:endParaRPr sz="1100" b="1" u="none" strike="noStrike" cap="none">
                        <a:solidFill>
                          <a:schemeClr val="dk1"/>
                        </a:solidFill>
                        <a:latin typeface="Calibri"/>
                        <a:ea typeface="Calibri"/>
                        <a:cs typeface="Calibri"/>
                        <a:sym typeface="Calibri"/>
                      </a:endParaRPr>
                    </a:p>
                  </a:txBody>
                  <a:tcPr marL="28650" marR="28650" marT="0" marB="0" anchor="ctr">
                    <a:solidFill>
                      <a:srgbClr val="C4E0B2"/>
                    </a:solidFill>
                  </a:tcPr>
                </a:tc>
                <a:tc>
                  <a:txBody>
                    <a:bodyPr/>
                    <a:lstStyle/>
                    <a:p>
                      <a:pPr marL="0" marR="0" lvl="0" indent="0" algn="l" rtl="0">
                        <a:lnSpc>
                          <a:spcPct val="115000"/>
                        </a:lnSpc>
                        <a:spcBef>
                          <a:spcPts val="0"/>
                        </a:spcBef>
                        <a:spcAft>
                          <a:spcPts val="0"/>
                        </a:spcAft>
                        <a:buNone/>
                      </a:pPr>
                      <a:r>
                        <a:rPr lang="en-ZA" sz="1100" b="1" u="none" strike="noStrike" cap="none">
                          <a:solidFill>
                            <a:schemeClr val="dk1"/>
                          </a:solidFill>
                          <a:latin typeface="Calibri"/>
                          <a:ea typeface="Calibri"/>
                          <a:cs typeface="Calibri"/>
                          <a:sym typeface="Calibri"/>
                        </a:rPr>
                        <a:t>150 mg</a:t>
                      </a:r>
                      <a:endParaRPr sz="1100" b="1" u="none" strike="noStrike" cap="none">
                        <a:solidFill>
                          <a:schemeClr val="dk1"/>
                        </a:solidFill>
                        <a:latin typeface="Calibri"/>
                        <a:ea typeface="Calibri"/>
                        <a:cs typeface="Calibri"/>
                        <a:sym typeface="Calibri"/>
                      </a:endParaRPr>
                    </a:p>
                  </a:txBody>
                  <a:tcPr marL="28650" marR="28650" marT="0" marB="0" anchor="ctr">
                    <a:solidFill>
                      <a:srgbClr val="C4E0B2"/>
                    </a:solidFill>
                  </a:tcPr>
                </a:tc>
                <a:tc>
                  <a:txBody>
                    <a:bodyPr/>
                    <a:lstStyle/>
                    <a:p>
                      <a:pPr marL="0" marR="0" lvl="0" indent="0" algn="ctr" rtl="0">
                        <a:lnSpc>
                          <a:spcPct val="115000"/>
                        </a:lnSpc>
                        <a:spcBef>
                          <a:spcPts val="0"/>
                        </a:spcBef>
                        <a:spcAft>
                          <a:spcPts val="0"/>
                        </a:spcAft>
                        <a:buNone/>
                      </a:pPr>
                      <a:r>
                        <a:rPr lang="en-ZA" sz="1100" b="0" u="none" strike="noStrike" cap="none">
                          <a:solidFill>
                            <a:schemeClr val="dk1"/>
                          </a:solidFill>
                          <a:latin typeface="Arial"/>
                          <a:ea typeface="Arial"/>
                          <a:cs typeface="Arial"/>
                          <a:sym typeface="Arial"/>
                        </a:rPr>
                        <a:t>5</a:t>
                      </a:r>
                      <a:endParaRPr sz="1100" b="0" u="none" strike="noStrike" cap="none">
                        <a:solidFill>
                          <a:schemeClr val="dk1"/>
                        </a:solidFill>
                        <a:latin typeface="Arial"/>
                        <a:ea typeface="Arial"/>
                        <a:cs typeface="Arial"/>
                        <a:sym typeface="Arial"/>
                      </a:endParaRPr>
                    </a:p>
                  </a:txBody>
                  <a:tcPr marL="28650" marR="28650" marT="0" marB="0" anchor="ctr">
                    <a:solidFill>
                      <a:srgbClr val="C4E0B2"/>
                    </a:solidFill>
                  </a:tcPr>
                </a:tc>
                <a:tc>
                  <a:txBody>
                    <a:bodyPr/>
                    <a:lstStyle/>
                    <a:p>
                      <a:pPr marL="0" marR="0" lvl="0" indent="0" algn="ctr" rtl="0">
                        <a:lnSpc>
                          <a:spcPct val="115000"/>
                        </a:lnSpc>
                        <a:spcBef>
                          <a:spcPts val="0"/>
                        </a:spcBef>
                        <a:spcAft>
                          <a:spcPts val="0"/>
                        </a:spcAft>
                        <a:buNone/>
                      </a:pPr>
                      <a:r>
                        <a:rPr lang="en-ZA" sz="1100" b="0" u="none" strike="noStrike" cap="none">
                          <a:solidFill>
                            <a:schemeClr val="dk1"/>
                          </a:solidFill>
                          <a:latin typeface="Arial"/>
                          <a:ea typeface="Arial"/>
                          <a:cs typeface="Arial"/>
                          <a:sym typeface="Arial"/>
                        </a:rPr>
                        <a:t>5</a:t>
                      </a:r>
                      <a:endParaRPr sz="1100" b="0" u="none" strike="noStrike" cap="none">
                        <a:solidFill>
                          <a:schemeClr val="dk1"/>
                        </a:solidFill>
                        <a:latin typeface="Arial"/>
                        <a:ea typeface="Arial"/>
                        <a:cs typeface="Arial"/>
                        <a:sym typeface="Arial"/>
                      </a:endParaRPr>
                    </a:p>
                  </a:txBody>
                  <a:tcPr marL="28650" marR="28650" marT="0" marB="0" anchor="ctr">
                    <a:solidFill>
                      <a:srgbClr val="C4E0B2"/>
                    </a:solidFill>
                  </a:tcPr>
                </a:tc>
                <a:tc>
                  <a:txBody>
                    <a:bodyPr/>
                    <a:lstStyle/>
                    <a:p>
                      <a:pPr marL="0" marR="0" lvl="0" indent="0" algn="ctr" rtl="0">
                        <a:lnSpc>
                          <a:spcPct val="115000"/>
                        </a:lnSpc>
                        <a:spcBef>
                          <a:spcPts val="0"/>
                        </a:spcBef>
                        <a:spcAft>
                          <a:spcPts val="0"/>
                        </a:spcAft>
                        <a:buNone/>
                      </a:pPr>
                      <a:r>
                        <a:rPr lang="en-ZA" sz="1100" b="0" u="none" strike="noStrike" cap="none">
                          <a:solidFill>
                            <a:schemeClr val="dk1"/>
                          </a:solidFill>
                          <a:latin typeface="Arial"/>
                          <a:ea typeface="Arial"/>
                          <a:cs typeface="Arial"/>
                          <a:sym typeface="Arial"/>
                        </a:rPr>
                        <a:t>5</a:t>
                      </a:r>
                      <a:endParaRPr sz="1100" b="0" u="none" strike="noStrike" cap="none">
                        <a:solidFill>
                          <a:schemeClr val="dk1"/>
                        </a:solidFill>
                        <a:latin typeface="Arial"/>
                        <a:ea typeface="Arial"/>
                        <a:cs typeface="Arial"/>
                        <a:sym typeface="Arial"/>
                      </a:endParaRPr>
                    </a:p>
                  </a:txBody>
                  <a:tcPr marL="28650" marR="28650" marT="0" marB="0" anchor="ctr">
                    <a:solidFill>
                      <a:srgbClr val="C4E0B2"/>
                    </a:solidFill>
                  </a:tcPr>
                </a:tc>
                <a:tc>
                  <a:txBody>
                    <a:bodyPr/>
                    <a:lstStyle/>
                    <a:p>
                      <a:pPr marL="0" marR="0" lvl="0" indent="0" algn="ctr" rtl="0">
                        <a:lnSpc>
                          <a:spcPct val="115000"/>
                        </a:lnSpc>
                        <a:spcBef>
                          <a:spcPts val="0"/>
                        </a:spcBef>
                        <a:spcAft>
                          <a:spcPts val="0"/>
                        </a:spcAft>
                        <a:buNone/>
                      </a:pPr>
                      <a:r>
                        <a:rPr lang="en-ZA" sz="1100" b="0" u="none" strike="noStrike" cap="none">
                          <a:solidFill>
                            <a:schemeClr val="dk1"/>
                          </a:solidFill>
                        </a:rPr>
                        <a:t>6</a:t>
                      </a:r>
                      <a:endParaRPr sz="1100" b="0" u="none" strike="noStrike" cap="none">
                        <a:solidFill>
                          <a:schemeClr val="dk1"/>
                        </a:solidFill>
                        <a:latin typeface="Arial"/>
                        <a:ea typeface="Arial"/>
                        <a:cs typeface="Arial"/>
                        <a:sym typeface="Arial"/>
                      </a:endParaRPr>
                    </a:p>
                  </a:txBody>
                  <a:tcPr marL="28650" marR="28650" marT="0" marB="0" anchor="ctr">
                    <a:solidFill>
                      <a:srgbClr val="C4E0B2"/>
                    </a:solidFill>
                  </a:tcPr>
                </a:tc>
                <a:tc>
                  <a:txBody>
                    <a:bodyPr/>
                    <a:lstStyle/>
                    <a:p>
                      <a:pPr marL="0" marR="0" lvl="0" indent="0" algn="ctr" rtl="0">
                        <a:lnSpc>
                          <a:spcPct val="115000"/>
                        </a:lnSpc>
                        <a:spcBef>
                          <a:spcPts val="0"/>
                        </a:spcBef>
                        <a:spcAft>
                          <a:spcPts val="0"/>
                        </a:spcAft>
                        <a:buNone/>
                      </a:pPr>
                      <a:r>
                        <a:rPr lang="en-ZA" sz="1100" b="0" u="none" strike="noStrike" cap="none">
                          <a:solidFill>
                            <a:schemeClr val="dk1"/>
                          </a:solidFill>
                        </a:rPr>
                        <a:t>6</a:t>
                      </a:r>
                      <a:endParaRPr sz="1100" b="0" u="none" strike="noStrike" cap="none">
                        <a:solidFill>
                          <a:schemeClr val="dk1"/>
                        </a:solidFill>
                        <a:latin typeface="Arial"/>
                        <a:ea typeface="Arial"/>
                        <a:cs typeface="Arial"/>
                        <a:sym typeface="Arial"/>
                      </a:endParaRPr>
                    </a:p>
                  </a:txBody>
                  <a:tcPr marL="28650" marR="28650" marT="0" marB="0" anchor="ctr">
                    <a:solidFill>
                      <a:srgbClr val="C4E0B2"/>
                    </a:solidFill>
                  </a:tcPr>
                </a:tc>
                <a:extLst>
                  <a:ext uri="{0D108BD9-81ED-4DB2-BD59-A6C34878D82A}">
                    <a16:rowId xmlns:a16="http://schemas.microsoft.com/office/drawing/2014/main" val="10003"/>
                  </a:ext>
                </a:extLst>
              </a:tr>
              <a:tr h="576506">
                <a:tc>
                  <a:txBody>
                    <a:bodyPr/>
                    <a:lstStyle/>
                    <a:p>
                      <a:pPr marL="0" marR="0" lvl="0" indent="93341" algn="l" rtl="0">
                        <a:lnSpc>
                          <a:spcPct val="115000"/>
                        </a:lnSpc>
                        <a:spcBef>
                          <a:spcPts val="0"/>
                        </a:spcBef>
                        <a:spcAft>
                          <a:spcPts val="0"/>
                        </a:spcAft>
                        <a:buNone/>
                      </a:pPr>
                      <a:r>
                        <a:rPr lang="en-ZA" sz="1100" b="1" u="none" strike="noStrike" cap="none">
                          <a:solidFill>
                            <a:schemeClr val="dk1"/>
                          </a:solidFill>
                          <a:latin typeface="Calibri"/>
                          <a:ea typeface="Calibri"/>
                          <a:cs typeface="Calibri"/>
                          <a:sym typeface="Calibri"/>
                        </a:rPr>
                        <a:t>Isoniazid + Rifapentine*</a:t>
                      </a:r>
                      <a:endParaRPr sz="1100" b="1" u="none" strike="noStrike" cap="none">
                        <a:solidFill>
                          <a:schemeClr val="dk1"/>
                        </a:solidFill>
                        <a:latin typeface="Calibri"/>
                        <a:ea typeface="Calibri"/>
                        <a:cs typeface="Calibri"/>
                        <a:sym typeface="Calibri"/>
                      </a:endParaRPr>
                    </a:p>
                  </a:txBody>
                  <a:tcPr marL="28650" marR="28650" marT="0" marB="0" anchor="ctr">
                    <a:solidFill>
                      <a:srgbClr val="C4E0B2"/>
                    </a:solidFill>
                  </a:tcPr>
                </a:tc>
                <a:tc>
                  <a:txBody>
                    <a:bodyPr/>
                    <a:lstStyle/>
                    <a:p>
                      <a:pPr marL="0" marR="0" lvl="0" indent="0" algn="l" rtl="0">
                        <a:lnSpc>
                          <a:spcPct val="115000"/>
                        </a:lnSpc>
                        <a:spcBef>
                          <a:spcPts val="0"/>
                        </a:spcBef>
                        <a:spcAft>
                          <a:spcPts val="0"/>
                        </a:spcAft>
                        <a:buNone/>
                      </a:pPr>
                      <a:r>
                        <a:rPr lang="en-ZA" sz="1100" b="1" u="none" strike="noStrike" cap="none">
                          <a:solidFill>
                            <a:schemeClr val="dk1"/>
                          </a:solidFill>
                          <a:latin typeface="Calibri"/>
                          <a:ea typeface="Calibri"/>
                          <a:cs typeface="Calibri"/>
                          <a:sym typeface="Calibri"/>
                        </a:rPr>
                        <a:t>300 mg / 300 mg</a:t>
                      </a:r>
                      <a:endParaRPr sz="1100" b="1" u="none" strike="noStrike" cap="none">
                        <a:solidFill>
                          <a:schemeClr val="dk1"/>
                        </a:solidFill>
                        <a:latin typeface="Calibri"/>
                        <a:ea typeface="Calibri"/>
                        <a:cs typeface="Calibri"/>
                        <a:sym typeface="Calibri"/>
                      </a:endParaRPr>
                    </a:p>
                  </a:txBody>
                  <a:tcPr marL="28650" marR="28650" marT="0" marB="0" anchor="ctr">
                    <a:solidFill>
                      <a:srgbClr val="C4E0B2"/>
                    </a:solidFill>
                  </a:tcPr>
                </a:tc>
                <a:tc>
                  <a:txBody>
                    <a:bodyPr/>
                    <a:lstStyle/>
                    <a:p>
                      <a:pPr marL="0" marR="0" lvl="0" indent="0" algn="ctr" rtl="0">
                        <a:lnSpc>
                          <a:spcPct val="115000"/>
                        </a:lnSpc>
                        <a:spcBef>
                          <a:spcPts val="0"/>
                        </a:spcBef>
                        <a:spcAft>
                          <a:spcPts val="0"/>
                        </a:spcAft>
                        <a:buNone/>
                      </a:pPr>
                      <a:r>
                        <a:rPr lang="en-ZA" sz="1100" b="0" u="none" strike="noStrike" cap="none">
                          <a:solidFill>
                            <a:schemeClr val="dk1"/>
                          </a:solidFill>
                          <a:latin typeface="Arial"/>
                          <a:ea typeface="Arial"/>
                          <a:cs typeface="Arial"/>
                          <a:sym typeface="Arial"/>
                        </a:rPr>
                        <a:t>-</a:t>
                      </a:r>
                      <a:endParaRPr sz="1100" b="0" u="none" strike="noStrike" cap="none">
                        <a:solidFill>
                          <a:schemeClr val="dk1"/>
                        </a:solidFill>
                        <a:latin typeface="Arial"/>
                        <a:ea typeface="Arial"/>
                        <a:cs typeface="Arial"/>
                        <a:sym typeface="Arial"/>
                      </a:endParaRPr>
                    </a:p>
                  </a:txBody>
                  <a:tcPr marL="28650" marR="28650" marT="0" marB="0" anchor="ctr">
                    <a:solidFill>
                      <a:srgbClr val="C4E0B2"/>
                    </a:solidFill>
                  </a:tcPr>
                </a:tc>
                <a:tc>
                  <a:txBody>
                    <a:bodyPr/>
                    <a:lstStyle/>
                    <a:p>
                      <a:pPr marL="0" marR="0" lvl="0" indent="0" algn="ctr" rtl="0">
                        <a:lnSpc>
                          <a:spcPct val="115000"/>
                        </a:lnSpc>
                        <a:spcBef>
                          <a:spcPts val="0"/>
                        </a:spcBef>
                        <a:spcAft>
                          <a:spcPts val="0"/>
                        </a:spcAft>
                        <a:buNone/>
                      </a:pPr>
                      <a:r>
                        <a:rPr lang="en-ZA" sz="1100" b="0" u="none" strike="noStrike" cap="none">
                          <a:solidFill>
                            <a:schemeClr val="dk1"/>
                          </a:solidFill>
                          <a:latin typeface="Arial"/>
                          <a:ea typeface="Arial"/>
                          <a:cs typeface="Arial"/>
                          <a:sym typeface="Arial"/>
                        </a:rPr>
                        <a:t>-</a:t>
                      </a:r>
                      <a:endParaRPr sz="1100" b="0" u="none" strike="noStrike" cap="none">
                        <a:solidFill>
                          <a:schemeClr val="dk1"/>
                        </a:solidFill>
                        <a:latin typeface="Arial"/>
                        <a:ea typeface="Arial"/>
                        <a:cs typeface="Arial"/>
                        <a:sym typeface="Arial"/>
                      </a:endParaRPr>
                    </a:p>
                  </a:txBody>
                  <a:tcPr marL="28650" marR="28650" marT="0" marB="0" anchor="ctr">
                    <a:solidFill>
                      <a:srgbClr val="C4E0B2"/>
                    </a:solidFill>
                  </a:tcPr>
                </a:tc>
                <a:tc>
                  <a:txBody>
                    <a:bodyPr/>
                    <a:lstStyle/>
                    <a:p>
                      <a:pPr marL="0" marR="0" lvl="0" indent="0" algn="ctr" rtl="0">
                        <a:lnSpc>
                          <a:spcPct val="115000"/>
                        </a:lnSpc>
                        <a:spcBef>
                          <a:spcPts val="0"/>
                        </a:spcBef>
                        <a:spcAft>
                          <a:spcPts val="0"/>
                        </a:spcAft>
                        <a:buNone/>
                      </a:pPr>
                      <a:r>
                        <a:rPr lang="en-ZA" sz="1100" b="0" u="none" strike="noStrike" cap="none">
                          <a:solidFill>
                            <a:schemeClr val="dk1"/>
                          </a:solidFill>
                          <a:latin typeface="Arial"/>
                          <a:ea typeface="Arial"/>
                          <a:cs typeface="Arial"/>
                          <a:sym typeface="Arial"/>
                        </a:rPr>
                        <a:t>-</a:t>
                      </a:r>
                      <a:endParaRPr sz="1100" b="0" u="none" strike="noStrike" cap="none">
                        <a:solidFill>
                          <a:schemeClr val="dk1"/>
                        </a:solidFill>
                        <a:latin typeface="Arial"/>
                        <a:ea typeface="Arial"/>
                        <a:cs typeface="Arial"/>
                        <a:sym typeface="Arial"/>
                      </a:endParaRPr>
                    </a:p>
                  </a:txBody>
                  <a:tcPr marL="28650" marR="28650" marT="0" marB="0" anchor="ctr">
                    <a:solidFill>
                      <a:srgbClr val="C4E0B2"/>
                    </a:solidFill>
                  </a:tcPr>
                </a:tc>
                <a:tc>
                  <a:txBody>
                    <a:bodyPr/>
                    <a:lstStyle/>
                    <a:p>
                      <a:pPr marL="0" marR="0" lvl="0" indent="0" algn="ctr" rtl="0">
                        <a:lnSpc>
                          <a:spcPct val="115000"/>
                        </a:lnSpc>
                        <a:spcBef>
                          <a:spcPts val="0"/>
                        </a:spcBef>
                        <a:spcAft>
                          <a:spcPts val="0"/>
                        </a:spcAft>
                        <a:buNone/>
                      </a:pPr>
                      <a:r>
                        <a:rPr lang="en-ZA" sz="1100" b="0" u="none" strike="noStrike" cap="none">
                          <a:solidFill>
                            <a:schemeClr val="dk1"/>
                          </a:solidFill>
                        </a:rPr>
                        <a:t>3</a:t>
                      </a:r>
                      <a:endParaRPr sz="1100" b="0" u="none" strike="noStrike" cap="none">
                        <a:solidFill>
                          <a:schemeClr val="dk1"/>
                        </a:solidFill>
                        <a:latin typeface="Arial"/>
                        <a:ea typeface="Arial"/>
                        <a:cs typeface="Arial"/>
                        <a:sym typeface="Arial"/>
                      </a:endParaRPr>
                    </a:p>
                  </a:txBody>
                  <a:tcPr marL="28650" marR="28650" marT="0" marB="0" anchor="ctr">
                    <a:solidFill>
                      <a:srgbClr val="C4E0B2"/>
                    </a:solidFill>
                  </a:tcPr>
                </a:tc>
                <a:tc>
                  <a:txBody>
                    <a:bodyPr/>
                    <a:lstStyle/>
                    <a:p>
                      <a:pPr marL="0" marR="0" lvl="0" indent="0" algn="ctr" rtl="0">
                        <a:lnSpc>
                          <a:spcPct val="115000"/>
                        </a:lnSpc>
                        <a:spcBef>
                          <a:spcPts val="0"/>
                        </a:spcBef>
                        <a:spcAft>
                          <a:spcPts val="0"/>
                        </a:spcAft>
                        <a:buNone/>
                      </a:pPr>
                      <a:r>
                        <a:rPr lang="en-ZA" sz="1100" b="0" u="none" strike="noStrike" cap="none">
                          <a:solidFill>
                            <a:schemeClr val="dk1"/>
                          </a:solidFill>
                        </a:rPr>
                        <a:t>3</a:t>
                      </a:r>
                      <a:endParaRPr sz="1100" b="0" u="none" strike="noStrike" cap="none">
                        <a:solidFill>
                          <a:schemeClr val="dk1"/>
                        </a:solidFill>
                        <a:latin typeface="Arial"/>
                        <a:ea typeface="Arial"/>
                        <a:cs typeface="Arial"/>
                        <a:sym typeface="Arial"/>
                      </a:endParaRPr>
                    </a:p>
                  </a:txBody>
                  <a:tcPr marL="28650" marR="28650" marT="0" marB="0" anchor="ctr">
                    <a:solidFill>
                      <a:srgbClr val="C4E0B2"/>
                    </a:solidFill>
                  </a:tcPr>
                </a:tc>
                <a:extLst>
                  <a:ext uri="{0D108BD9-81ED-4DB2-BD59-A6C34878D82A}">
                    <a16:rowId xmlns:a16="http://schemas.microsoft.com/office/drawing/2014/main" val="10004"/>
                  </a:ext>
                </a:extLst>
              </a:tr>
            </a:tbl>
          </a:graphicData>
        </a:graphic>
      </p:graphicFrame>
      <p:sp>
        <p:nvSpPr>
          <p:cNvPr id="337" name="Google Shape;337;p14"/>
          <p:cNvSpPr/>
          <p:nvPr/>
        </p:nvSpPr>
        <p:spPr>
          <a:xfrm>
            <a:off x="1305430" y="4429941"/>
            <a:ext cx="6544301" cy="242344"/>
          </a:xfrm>
          <a:custGeom>
            <a:avLst/>
            <a:gdLst/>
            <a:ahLst/>
            <a:cxnLst/>
            <a:rect l="l" t="t" r="r" b="b"/>
            <a:pathLst>
              <a:path w="120000" h="120000" extrusionOk="0">
                <a:moveTo>
                  <a:pt x="820" y="0"/>
                </a:moveTo>
                <a:cubicBezTo>
                  <a:pt x="819" y="0"/>
                  <a:pt x="819" y="0"/>
                  <a:pt x="819" y="1"/>
                </a:cubicBezTo>
                <a:lnTo>
                  <a:pt x="0" y="100000"/>
                </a:lnTo>
                <a:cubicBezTo>
                  <a:pt x="0" y="100001"/>
                  <a:pt x="0" y="100001"/>
                  <a:pt x="1" y="100001"/>
                </a:cubicBezTo>
                <a:lnTo>
                  <a:pt x="119180" y="120000"/>
                </a:lnTo>
                <a:cubicBezTo>
                  <a:pt x="119181" y="120000"/>
                  <a:pt x="119181" y="120000"/>
                  <a:pt x="119181" y="119999"/>
                </a:cubicBezTo>
                <a:lnTo>
                  <a:pt x="120000" y="20000"/>
                </a:lnTo>
                <a:cubicBezTo>
                  <a:pt x="120000" y="19999"/>
                  <a:pt x="120000" y="19999"/>
                  <a:pt x="119999" y="19999"/>
                </a:cubicBezTo>
                <a:close/>
              </a:path>
            </a:pathLst>
          </a:custGeom>
          <a:noFill/>
          <a:ln>
            <a:noFill/>
          </a:ln>
          <a:effectLst>
            <a:outerShdw dist="19997" dir="5400000" algn="tl">
              <a:srgbClr val="000000">
                <a:alpha val="37647"/>
              </a:srgbClr>
            </a:outerShdw>
          </a:effectLst>
        </p:spPr>
        <p:txBody>
          <a:bodyPr spcFirstLastPara="1" wrap="square" lIns="68569" tIns="34275" rIns="68569" bIns="34275" anchor="t" anchorCtr="0">
            <a:spAutoFit/>
          </a:bodyPr>
          <a:lstStyle/>
          <a:p>
            <a:pPr>
              <a:buClr>
                <a:srgbClr val="C00000"/>
              </a:buClr>
              <a:buSzPts val="1500"/>
            </a:pPr>
            <a:r>
              <a:rPr lang="en-ZA" sz="1125">
                <a:solidFill>
                  <a:srgbClr val="C00000"/>
                </a:solidFill>
                <a:latin typeface="Calibri"/>
                <a:ea typeface="Calibri"/>
                <a:cs typeface="Calibri"/>
                <a:sym typeface="Calibri"/>
              </a:rPr>
              <a:t>Add Pyridoxine 25mg weekly in PLHIV (increase to 50mg if symptoms of peripheral neuropathy)</a:t>
            </a:r>
            <a:endParaRPr sz="1350"/>
          </a:p>
        </p:txBody>
      </p:sp>
      <p:sp>
        <p:nvSpPr>
          <p:cNvPr id="2" name="Oval 1">
            <a:extLst>
              <a:ext uri="{FF2B5EF4-FFF2-40B4-BE49-F238E27FC236}">
                <a16:creationId xmlns:a16="http://schemas.microsoft.com/office/drawing/2014/main" id="{5B779394-BDCF-58E4-A92F-F39A8732E921}"/>
              </a:ext>
            </a:extLst>
          </p:cNvPr>
          <p:cNvSpPr/>
          <p:nvPr/>
        </p:nvSpPr>
        <p:spPr>
          <a:xfrm>
            <a:off x="5436096" y="2330072"/>
            <a:ext cx="1584176" cy="36004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Oval 2">
            <a:extLst>
              <a:ext uri="{FF2B5EF4-FFF2-40B4-BE49-F238E27FC236}">
                <a16:creationId xmlns:a16="http://schemas.microsoft.com/office/drawing/2014/main" id="{DE4DAF54-2894-AB0A-19F2-86B55DB8C947}"/>
              </a:ext>
            </a:extLst>
          </p:cNvPr>
          <p:cNvSpPr/>
          <p:nvPr/>
        </p:nvSpPr>
        <p:spPr>
          <a:xfrm>
            <a:off x="6444208" y="3868921"/>
            <a:ext cx="1405523" cy="40702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5"/>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spcBef>
                <a:spcPts val="0"/>
              </a:spcBef>
              <a:buClr>
                <a:srgbClr val="FFFFFF"/>
              </a:buClr>
              <a:buSzPts val="3200"/>
            </a:pPr>
            <a:r>
              <a:rPr lang="en-ZA" sz="2400" b="1">
                <a:solidFill>
                  <a:srgbClr val="FFFFFF"/>
                </a:solidFill>
                <a:latin typeface="Calibri"/>
                <a:ea typeface="Calibri"/>
                <a:cs typeface="Calibri"/>
                <a:sym typeface="Calibri"/>
              </a:rPr>
              <a:t>How to Administer 3HP ?</a:t>
            </a:r>
            <a:endParaRPr/>
          </a:p>
        </p:txBody>
      </p:sp>
      <p:sp>
        <p:nvSpPr>
          <p:cNvPr id="345" name="Google Shape;345;p15"/>
          <p:cNvSpPr txBox="1">
            <a:spLocks noGrp="1"/>
          </p:cNvSpPr>
          <p:nvPr>
            <p:ph idx="1"/>
          </p:nvPr>
        </p:nvSpPr>
        <p:spPr>
          <a:prstGeom prst="rect">
            <a:avLst/>
          </a:prstGeom>
          <a:noFill/>
          <a:ln>
            <a:noFill/>
          </a:ln>
        </p:spPr>
        <p:txBody>
          <a:bodyPr spcFirstLastPara="1" wrap="square" lIns="68569" tIns="34275" rIns="68569" bIns="34275" anchor="t" anchorCtr="0">
            <a:noAutofit/>
          </a:bodyPr>
          <a:lstStyle/>
          <a:p>
            <a:pPr marL="0" lvl="1" indent="0">
              <a:spcBef>
                <a:spcPts val="0"/>
              </a:spcBef>
              <a:buClr>
                <a:srgbClr val="000000"/>
              </a:buClr>
              <a:buSzPts val="1500"/>
              <a:buNone/>
            </a:pPr>
            <a:r>
              <a:rPr lang="en-ZA" sz="1125" b="1" i="1" dirty="0">
                <a:solidFill>
                  <a:srgbClr val="000000"/>
                </a:solidFill>
                <a:latin typeface="Verdana"/>
                <a:ea typeface="Verdana"/>
                <a:cs typeface="Verdana"/>
                <a:sym typeface="Verdana"/>
              </a:rPr>
              <a:t>12 weekly doses </a:t>
            </a:r>
            <a:endParaRPr dirty="0"/>
          </a:p>
          <a:p>
            <a:pPr marL="0" lvl="1" indent="0">
              <a:spcBef>
                <a:spcPts val="255"/>
              </a:spcBef>
              <a:buClr>
                <a:schemeClr val="dk1"/>
              </a:buClr>
              <a:buSzPts val="1500"/>
              <a:buNone/>
            </a:pPr>
            <a:endParaRPr sz="1125" b="1" i="1" dirty="0">
              <a:solidFill>
                <a:srgbClr val="000000"/>
              </a:solidFill>
              <a:latin typeface="Verdana"/>
              <a:ea typeface="Verdana"/>
              <a:cs typeface="Verdana"/>
              <a:sym typeface="Verdana"/>
            </a:endParaRPr>
          </a:p>
          <a:p>
            <a:pPr marL="342900" lvl="1" indent="-342900">
              <a:spcBef>
                <a:spcPts val="255"/>
              </a:spcBef>
              <a:buClr>
                <a:srgbClr val="000000"/>
              </a:buClr>
              <a:buSzPts val="2000"/>
            </a:pPr>
            <a:r>
              <a:rPr lang="en-ZA" sz="2400" dirty="0">
                <a:solidFill>
                  <a:srgbClr val="000000"/>
                </a:solidFill>
                <a:latin typeface="Calibri"/>
                <a:ea typeface="Calibri"/>
                <a:cs typeface="Calibri"/>
                <a:sym typeface="Calibri"/>
              </a:rPr>
              <a:t>The appropriate dose must be taken at once on the same day every week for 12 weeks</a:t>
            </a:r>
            <a:endParaRPr lang="en-ZA" sz="2400" dirty="0">
              <a:sym typeface="Calibri"/>
            </a:endParaRPr>
          </a:p>
          <a:p>
            <a:pPr marL="342900" lvl="1" indent="-342900">
              <a:spcBef>
                <a:spcPts val="255"/>
              </a:spcBef>
              <a:buClr>
                <a:srgbClr val="000000"/>
              </a:buClr>
              <a:buSzPts val="2000"/>
            </a:pPr>
            <a:r>
              <a:rPr lang="en-ZA" sz="2400" dirty="0">
                <a:solidFill>
                  <a:srgbClr val="000000"/>
                </a:solidFill>
                <a:latin typeface="Calibri"/>
                <a:ea typeface="Calibri"/>
                <a:cs typeface="Calibri"/>
                <a:sym typeface="Calibri"/>
              </a:rPr>
              <a:t> A course is considered completed if all doses are taken within 16 weeks (11 doses can be counted as complete although not ideal)</a:t>
            </a:r>
            <a:endParaRPr sz="2400" dirty="0"/>
          </a:p>
          <a:p>
            <a:pPr marL="0" lvl="1" indent="0">
              <a:spcBef>
                <a:spcPts val="506"/>
              </a:spcBef>
              <a:buClr>
                <a:schemeClr val="dk1"/>
              </a:buClr>
              <a:buSzPts val="1800"/>
              <a:buNone/>
            </a:pPr>
            <a:endParaRPr sz="1350" i="1" dirty="0">
              <a:solidFill>
                <a:srgbClr val="00461E"/>
              </a:solidFill>
              <a:latin typeface="Verdana"/>
              <a:ea typeface="Verdana"/>
              <a:cs typeface="Verdana"/>
              <a:sym typeface="Verdana"/>
            </a:endParaRPr>
          </a:p>
        </p:txBody>
      </p:sp>
      <p:pic>
        <p:nvPicPr>
          <p:cNvPr id="347" name="Google Shape;347;p15"/>
          <p:cNvPicPr preferRelativeResize="0"/>
          <p:nvPr/>
        </p:nvPicPr>
        <p:blipFill rotWithShape="1">
          <a:blip r:embed="rId3">
            <a:alphaModFix/>
          </a:blip>
          <a:srcRect r="8032"/>
          <a:stretch/>
        </p:blipFill>
        <p:spPr>
          <a:xfrm>
            <a:off x="5245925" y="4299043"/>
            <a:ext cx="3277589" cy="980668"/>
          </a:xfrm>
          <a:prstGeom prst="rect">
            <a:avLst/>
          </a:prstGeom>
          <a:noFill/>
          <a:ln>
            <a:noFill/>
          </a:ln>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34D6C-EBC7-F44D-8975-88CBF0893C23}"/>
              </a:ext>
            </a:extLst>
          </p:cNvPr>
          <p:cNvSpPr>
            <a:spLocks noGrp="1"/>
          </p:cNvSpPr>
          <p:nvPr>
            <p:ph type="title"/>
          </p:nvPr>
        </p:nvSpPr>
        <p:spPr>
          <a:xfrm>
            <a:off x="381000" y="260648"/>
            <a:ext cx="6711280" cy="330330"/>
          </a:xfrm>
        </p:spPr>
        <p:txBody>
          <a:bodyPr/>
          <a:lstStyle/>
          <a:p>
            <a:r>
              <a:rPr lang="en-US" b="1" dirty="0">
                <a:solidFill>
                  <a:schemeClr val="bg1"/>
                </a:solidFill>
              </a:rPr>
              <a:t> Treatment interruption</a:t>
            </a:r>
            <a:endParaRPr lang="en-ZA" b="1" dirty="0">
              <a:solidFill>
                <a:schemeClr val="bg1"/>
              </a:solidFill>
            </a:endParaRPr>
          </a:p>
        </p:txBody>
      </p:sp>
      <p:pic>
        <p:nvPicPr>
          <p:cNvPr id="6" name="Content Placeholder 5">
            <a:extLst>
              <a:ext uri="{FF2B5EF4-FFF2-40B4-BE49-F238E27FC236}">
                <a16:creationId xmlns:a16="http://schemas.microsoft.com/office/drawing/2014/main" id="{85861551-1B58-792A-4BB1-275B135D8295}"/>
              </a:ext>
            </a:extLst>
          </p:cNvPr>
          <p:cNvPicPr>
            <a:picLocks noGrp="1" noChangeAspect="1"/>
          </p:cNvPicPr>
          <p:nvPr>
            <p:ph idx="1"/>
          </p:nvPr>
        </p:nvPicPr>
        <p:blipFill>
          <a:blip r:embed="rId2"/>
          <a:stretch>
            <a:fillRect/>
          </a:stretch>
        </p:blipFill>
        <p:spPr>
          <a:xfrm>
            <a:off x="755576" y="1201632"/>
            <a:ext cx="7344816" cy="5065390"/>
          </a:xfrm>
        </p:spPr>
      </p:pic>
      <p:sp>
        <p:nvSpPr>
          <p:cNvPr id="4" name="Slide Number Placeholder 3">
            <a:extLst>
              <a:ext uri="{FF2B5EF4-FFF2-40B4-BE49-F238E27FC236}">
                <a16:creationId xmlns:a16="http://schemas.microsoft.com/office/drawing/2014/main" id="{1E0A4C93-507F-2707-A5B4-5819EA2F853B}"/>
              </a:ext>
            </a:extLst>
          </p:cNvPr>
          <p:cNvSpPr>
            <a:spLocks noGrp="1"/>
          </p:cNvSpPr>
          <p:nvPr>
            <p:ph type="sldNum" sz="quarter" idx="11"/>
          </p:nvPr>
        </p:nvSpPr>
        <p:spPr/>
        <p:txBody>
          <a:bodyPr/>
          <a:lstStyle/>
          <a:p>
            <a:fld id="{9A2A1F71-C0C1-4E69-854A-6337808FFC78}" type="slidenum">
              <a:rPr lang="en-US" smtClean="0"/>
              <a:pPr/>
              <a:t>18</a:t>
            </a:fld>
            <a:endParaRPr lang="en-US"/>
          </a:p>
        </p:txBody>
      </p:sp>
    </p:spTree>
    <p:extLst>
      <p:ext uri="{BB962C8B-B14F-4D97-AF65-F5344CB8AC3E}">
        <p14:creationId xmlns:p14="http://schemas.microsoft.com/office/powerpoint/2010/main" val="3154469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619C9-95B6-17AF-840B-7214B8E614AB}"/>
              </a:ext>
            </a:extLst>
          </p:cNvPr>
          <p:cNvSpPr>
            <a:spLocks noGrp="1"/>
          </p:cNvSpPr>
          <p:nvPr>
            <p:ph type="title"/>
          </p:nvPr>
        </p:nvSpPr>
        <p:spPr/>
        <p:txBody>
          <a:bodyPr/>
          <a:lstStyle/>
          <a:p>
            <a:r>
              <a:rPr lang="en-US" b="1" dirty="0">
                <a:solidFill>
                  <a:schemeClr val="bg1"/>
                </a:solidFill>
              </a:rPr>
              <a:t>TPT regimen options &gt;25kg</a:t>
            </a:r>
            <a:endParaRPr lang="en-ZA" b="1" dirty="0">
              <a:solidFill>
                <a:schemeClr val="bg1"/>
              </a:solidFill>
            </a:endParaRPr>
          </a:p>
        </p:txBody>
      </p:sp>
      <p:pic>
        <p:nvPicPr>
          <p:cNvPr id="6" name="Content Placeholder 5">
            <a:extLst>
              <a:ext uri="{FF2B5EF4-FFF2-40B4-BE49-F238E27FC236}">
                <a16:creationId xmlns:a16="http://schemas.microsoft.com/office/drawing/2014/main" id="{E9B7BA48-E37B-B1F1-CB10-3A359675DD4B}"/>
              </a:ext>
            </a:extLst>
          </p:cNvPr>
          <p:cNvPicPr>
            <a:picLocks noGrp="1" noChangeAspect="1"/>
          </p:cNvPicPr>
          <p:nvPr>
            <p:ph idx="1"/>
          </p:nvPr>
        </p:nvPicPr>
        <p:blipFill>
          <a:blip r:embed="rId2"/>
          <a:stretch>
            <a:fillRect/>
          </a:stretch>
        </p:blipFill>
        <p:spPr>
          <a:xfrm>
            <a:off x="545661" y="1412776"/>
            <a:ext cx="7728029" cy="4387949"/>
          </a:xfrm>
        </p:spPr>
      </p:pic>
      <p:sp>
        <p:nvSpPr>
          <p:cNvPr id="4" name="Slide Number Placeholder 3">
            <a:extLst>
              <a:ext uri="{FF2B5EF4-FFF2-40B4-BE49-F238E27FC236}">
                <a16:creationId xmlns:a16="http://schemas.microsoft.com/office/drawing/2014/main" id="{009CA69C-4235-A4E4-08C8-0DAAA8ADA935}"/>
              </a:ext>
            </a:extLst>
          </p:cNvPr>
          <p:cNvSpPr>
            <a:spLocks noGrp="1"/>
          </p:cNvSpPr>
          <p:nvPr>
            <p:ph type="sldNum" sz="quarter" idx="11"/>
          </p:nvPr>
        </p:nvSpPr>
        <p:spPr/>
        <p:txBody>
          <a:bodyPr/>
          <a:lstStyle/>
          <a:p>
            <a:fld id="{9A2A1F71-C0C1-4E69-854A-6337808FFC78}" type="slidenum">
              <a:rPr lang="en-US" smtClean="0"/>
              <a:pPr/>
              <a:t>19</a:t>
            </a:fld>
            <a:endParaRPr lang="en-US"/>
          </a:p>
        </p:txBody>
      </p:sp>
      <p:sp>
        <p:nvSpPr>
          <p:cNvPr id="3" name="Oval 2">
            <a:extLst>
              <a:ext uri="{FF2B5EF4-FFF2-40B4-BE49-F238E27FC236}">
                <a16:creationId xmlns:a16="http://schemas.microsoft.com/office/drawing/2014/main" id="{2982CEF3-EE67-CCD1-7773-E80C9ABF86B6}"/>
              </a:ext>
            </a:extLst>
          </p:cNvPr>
          <p:cNvSpPr/>
          <p:nvPr/>
        </p:nvSpPr>
        <p:spPr>
          <a:xfrm>
            <a:off x="1187624" y="3356992"/>
            <a:ext cx="5670376" cy="43204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ZA"/>
          </a:p>
        </p:txBody>
      </p:sp>
      <p:sp>
        <p:nvSpPr>
          <p:cNvPr id="5" name="Oval 4">
            <a:extLst>
              <a:ext uri="{FF2B5EF4-FFF2-40B4-BE49-F238E27FC236}">
                <a16:creationId xmlns:a16="http://schemas.microsoft.com/office/drawing/2014/main" id="{FBA128A3-4E20-46A1-CEAE-035058605FD2}"/>
              </a:ext>
            </a:extLst>
          </p:cNvPr>
          <p:cNvSpPr/>
          <p:nvPr/>
        </p:nvSpPr>
        <p:spPr>
          <a:xfrm>
            <a:off x="968741" y="5361040"/>
            <a:ext cx="6336704" cy="50405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367913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8D55F-F846-B667-78AC-65A134894BFD}"/>
              </a:ext>
            </a:extLst>
          </p:cNvPr>
          <p:cNvSpPr>
            <a:spLocks noGrp="1"/>
          </p:cNvSpPr>
          <p:nvPr>
            <p:ph type="title"/>
          </p:nvPr>
        </p:nvSpPr>
        <p:spPr/>
        <p:txBody>
          <a:bodyPr/>
          <a:lstStyle/>
          <a:p>
            <a:r>
              <a:rPr lang="en-US" b="1" dirty="0">
                <a:solidFill>
                  <a:schemeClr val="bg1"/>
                </a:solidFill>
              </a:rPr>
              <a:t>Outline</a:t>
            </a:r>
            <a:endParaRPr lang="en-ZA" b="1" dirty="0">
              <a:solidFill>
                <a:schemeClr val="bg1"/>
              </a:solidFill>
            </a:endParaRPr>
          </a:p>
        </p:txBody>
      </p:sp>
      <p:sp>
        <p:nvSpPr>
          <p:cNvPr id="3" name="Content Placeholder 2">
            <a:extLst>
              <a:ext uri="{FF2B5EF4-FFF2-40B4-BE49-F238E27FC236}">
                <a16:creationId xmlns:a16="http://schemas.microsoft.com/office/drawing/2014/main" id="{6C6BF948-C81F-CF22-463A-0DED36045334}"/>
              </a:ext>
            </a:extLst>
          </p:cNvPr>
          <p:cNvSpPr>
            <a:spLocks noGrp="1"/>
          </p:cNvSpPr>
          <p:nvPr>
            <p:ph idx="1"/>
          </p:nvPr>
        </p:nvSpPr>
        <p:spPr/>
        <p:txBody>
          <a:bodyPr/>
          <a:lstStyle/>
          <a:p>
            <a:pPr>
              <a:buFont typeface="Arial" panose="020B0604020202020204" pitchFamily="34" charset="0"/>
              <a:buChar char="•"/>
            </a:pPr>
            <a:r>
              <a:rPr lang="en-US" dirty="0"/>
              <a:t>TB prevention strategies.</a:t>
            </a:r>
          </a:p>
          <a:p>
            <a:pPr>
              <a:buFont typeface="Arial" panose="020B0604020202020204" pitchFamily="34" charset="0"/>
              <a:buChar char="•"/>
            </a:pPr>
            <a:r>
              <a:rPr lang="en-US" dirty="0"/>
              <a:t>Latent TB infection</a:t>
            </a:r>
          </a:p>
          <a:p>
            <a:pPr>
              <a:buFont typeface="Arial" panose="020B0604020202020204" pitchFamily="34" charset="0"/>
              <a:buChar char="•"/>
            </a:pPr>
            <a:r>
              <a:rPr lang="en-US" dirty="0"/>
              <a:t>TPT eligibility criteria</a:t>
            </a:r>
          </a:p>
          <a:p>
            <a:pPr>
              <a:buFont typeface="Arial" panose="020B0604020202020204" pitchFamily="34" charset="0"/>
              <a:buChar char="•"/>
            </a:pPr>
            <a:r>
              <a:rPr lang="en-US" dirty="0"/>
              <a:t>3HP TB preventative therapy</a:t>
            </a:r>
          </a:p>
          <a:p>
            <a:pPr>
              <a:buFont typeface="Arial" panose="020B0604020202020204" pitchFamily="34" charset="0"/>
              <a:buChar char="•"/>
            </a:pPr>
            <a:r>
              <a:rPr lang="en-US" dirty="0"/>
              <a:t>Alternative TPT regimens</a:t>
            </a:r>
          </a:p>
          <a:p>
            <a:pPr>
              <a:buFont typeface="Arial" panose="020B0604020202020204" pitchFamily="34" charset="0"/>
              <a:buChar char="•"/>
            </a:pPr>
            <a:endParaRPr lang="en-ZA" dirty="0"/>
          </a:p>
        </p:txBody>
      </p:sp>
      <p:sp>
        <p:nvSpPr>
          <p:cNvPr id="4" name="Slide Number Placeholder 3">
            <a:extLst>
              <a:ext uri="{FF2B5EF4-FFF2-40B4-BE49-F238E27FC236}">
                <a16:creationId xmlns:a16="http://schemas.microsoft.com/office/drawing/2014/main" id="{11F37270-7439-C21E-95BF-321C282103D6}"/>
              </a:ext>
            </a:extLst>
          </p:cNvPr>
          <p:cNvSpPr>
            <a:spLocks noGrp="1"/>
          </p:cNvSpPr>
          <p:nvPr>
            <p:ph type="sldNum" sz="quarter" idx="11"/>
          </p:nvPr>
        </p:nvSpPr>
        <p:spPr/>
        <p:txBody>
          <a:bodyPr/>
          <a:lstStyle/>
          <a:p>
            <a:fld id="{9A2A1F71-C0C1-4E69-854A-6337808FFC78}" type="slidenum">
              <a:rPr lang="en-US" smtClean="0"/>
              <a:pPr/>
              <a:t>2</a:t>
            </a:fld>
            <a:endParaRPr lang="en-US"/>
          </a:p>
        </p:txBody>
      </p:sp>
    </p:spTree>
    <p:extLst>
      <p:ext uri="{BB962C8B-B14F-4D97-AF65-F5344CB8AC3E}">
        <p14:creationId xmlns:p14="http://schemas.microsoft.com/office/powerpoint/2010/main" val="1621535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10B7B-0043-CB93-1107-C10F1AECBE89}"/>
              </a:ext>
            </a:extLst>
          </p:cNvPr>
          <p:cNvSpPr>
            <a:spLocks noGrp="1"/>
          </p:cNvSpPr>
          <p:nvPr>
            <p:ph type="title"/>
          </p:nvPr>
        </p:nvSpPr>
        <p:spPr/>
        <p:txBody>
          <a:bodyPr/>
          <a:lstStyle/>
          <a:p>
            <a:r>
              <a:rPr lang="en-US" b="1" dirty="0">
                <a:solidFill>
                  <a:schemeClr val="bg1"/>
                </a:solidFill>
              </a:rPr>
              <a:t>TPT regimen options</a:t>
            </a:r>
            <a:endParaRPr lang="en-ZA" b="1" dirty="0">
              <a:solidFill>
                <a:schemeClr val="bg1"/>
              </a:solidFill>
            </a:endParaRPr>
          </a:p>
        </p:txBody>
      </p:sp>
      <p:pic>
        <p:nvPicPr>
          <p:cNvPr id="6" name="Content Placeholder 5">
            <a:extLst>
              <a:ext uri="{FF2B5EF4-FFF2-40B4-BE49-F238E27FC236}">
                <a16:creationId xmlns:a16="http://schemas.microsoft.com/office/drawing/2014/main" id="{00EBA774-0A87-281D-DC28-BF8823615830}"/>
              </a:ext>
            </a:extLst>
          </p:cNvPr>
          <p:cNvPicPr>
            <a:picLocks noGrp="1" noChangeAspect="1"/>
          </p:cNvPicPr>
          <p:nvPr>
            <p:ph idx="1"/>
          </p:nvPr>
        </p:nvPicPr>
        <p:blipFill>
          <a:blip r:embed="rId2"/>
          <a:stretch>
            <a:fillRect/>
          </a:stretch>
        </p:blipFill>
        <p:spPr>
          <a:xfrm>
            <a:off x="1033021" y="1600200"/>
            <a:ext cx="7230358" cy="4572000"/>
          </a:xfrm>
        </p:spPr>
      </p:pic>
      <p:sp>
        <p:nvSpPr>
          <p:cNvPr id="4" name="Slide Number Placeholder 3">
            <a:extLst>
              <a:ext uri="{FF2B5EF4-FFF2-40B4-BE49-F238E27FC236}">
                <a16:creationId xmlns:a16="http://schemas.microsoft.com/office/drawing/2014/main" id="{D6D6DC1B-8721-709F-80FA-E3850F108CED}"/>
              </a:ext>
            </a:extLst>
          </p:cNvPr>
          <p:cNvSpPr>
            <a:spLocks noGrp="1"/>
          </p:cNvSpPr>
          <p:nvPr>
            <p:ph type="sldNum" sz="quarter" idx="11"/>
          </p:nvPr>
        </p:nvSpPr>
        <p:spPr/>
        <p:txBody>
          <a:bodyPr/>
          <a:lstStyle/>
          <a:p>
            <a:fld id="{9A2A1F71-C0C1-4E69-854A-6337808FFC78}" type="slidenum">
              <a:rPr lang="en-US" smtClean="0"/>
              <a:pPr/>
              <a:t>20</a:t>
            </a:fld>
            <a:endParaRPr lang="en-US"/>
          </a:p>
        </p:txBody>
      </p:sp>
    </p:spTree>
    <p:extLst>
      <p:ext uri="{BB962C8B-B14F-4D97-AF65-F5344CB8AC3E}">
        <p14:creationId xmlns:p14="http://schemas.microsoft.com/office/powerpoint/2010/main" val="4138032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ZA" b="1" dirty="0">
                <a:solidFill>
                  <a:schemeClr val="bg1"/>
                </a:solidFill>
              </a:rPr>
              <a:t>Stopping TPT</a:t>
            </a:r>
          </a:p>
        </p:txBody>
      </p:sp>
      <p:sp>
        <p:nvSpPr>
          <p:cNvPr id="70659" name="Content Placeholder 2"/>
          <p:cNvSpPr>
            <a:spLocks noGrp="1"/>
          </p:cNvSpPr>
          <p:nvPr>
            <p:ph idx="1"/>
          </p:nvPr>
        </p:nvSpPr>
        <p:spPr bwMode="auto">
          <a:xfrm>
            <a:off x="381000" y="1340768"/>
            <a:ext cx="8797131" cy="5220419"/>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
            </a:pPr>
            <a:r>
              <a:rPr lang="en-ZA" sz="2800" dirty="0"/>
              <a:t>When active </a:t>
            </a:r>
            <a:r>
              <a:rPr lang="en-ZA" sz="2800" b="1" dirty="0"/>
              <a:t>TB</a:t>
            </a:r>
            <a:r>
              <a:rPr lang="en-ZA" sz="2800" dirty="0"/>
              <a:t> is </a:t>
            </a:r>
            <a:r>
              <a:rPr lang="en-ZA" sz="2800" b="1" dirty="0"/>
              <a:t>suspected</a:t>
            </a:r>
            <a:r>
              <a:rPr lang="en-ZA" sz="2800" dirty="0"/>
              <a:t>, investigate for TB, </a:t>
            </a:r>
          </a:p>
          <a:p>
            <a:pPr lvl="1">
              <a:buFont typeface="Wingdings" panose="05000000000000000000" pitchFamily="2" charset="2"/>
              <a:buChar char="§"/>
            </a:pPr>
            <a:r>
              <a:rPr lang="en-ZA" sz="2400" b="1" dirty="0"/>
              <a:t>Stop TPT </a:t>
            </a:r>
            <a:r>
              <a:rPr lang="en-ZA" sz="2400" dirty="0"/>
              <a:t>and investigate for TB</a:t>
            </a:r>
          </a:p>
          <a:p>
            <a:pPr lvl="1"/>
            <a:r>
              <a:rPr lang="en-ZA" sz="2400" dirty="0"/>
              <a:t> If TB Positive start TB Treatment</a:t>
            </a:r>
          </a:p>
          <a:p>
            <a:pPr>
              <a:buFont typeface="Wingdings" panose="05000000000000000000" pitchFamily="2" charset="2"/>
              <a:buChar char="§"/>
            </a:pPr>
            <a:r>
              <a:rPr lang="en-ZA" sz="2800" dirty="0"/>
              <a:t>Hepato-toxicity possible due TPT-</a:t>
            </a:r>
            <a:r>
              <a:rPr lang="en-ZA" sz="2800" b="1" dirty="0"/>
              <a:t>discontinue</a:t>
            </a:r>
            <a:r>
              <a:rPr lang="en-ZA" sz="2800" dirty="0"/>
              <a:t> TPT </a:t>
            </a:r>
            <a:r>
              <a:rPr lang="en-ZA" sz="2800" b="1" dirty="0"/>
              <a:t>immediately</a:t>
            </a:r>
            <a:r>
              <a:rPr lang="en-ZA" sz="2800" dirty="0"/>
              <a:t> and </a:t>
            </a:r>
            <a:r>
              <a:rPr lang="en-ZA" sz="2800" b="1" dirty="0"/>
              <a:t>refer</a:t>
            </a:r>
            <a:r>
              <a:rPr lang="en-ZA" sz="2800" dirty="0"/>
              <a:t> to hospital</a:t>
            </a:r>
          </a:p>
          <a:p>
            <a:pPr>
              <a:buFont typeface="Wingdings" panose="05000000000000000000" pitchFamily="2" charset="2"/>
              <a:buChar char="§"/>
            </a:pPr>
            <a:r>
              <a:rPr lang="en-ZA" sz="2800" b="1" dirty="0"/>
              <a:t> </a:t>
            </a:r>
            <a:r>
              <a:rPr lang="en-ZA" sz="2800" dirty="0"/>
              <a:t>Hypersensitivity rash:</a:t>
            </a:r>
          </a:p>
          <a:p>
            <a:pPr lvl="1"/>
            <a:r>
              <a:rPr lang="en-ZA" sz="2800" dirty="0"/>
              <a:t>if mild stop INH until rash is resolved and refer to the doctor for re-challenge , </a:t>
            </a:r>
          </a:p>
          <a:p>
            <a:pPr lvl="1"/>
            <a:r>
              <a:rPr lang="en-ZA" sz="2800" dirty="0"/>
              <a:t>if severe , stop and refer urgently</a:t>
            </a:r>
          </a:p>
          <a:p>
            <a:endParaRPr lang="en-ZA" dirty="0"/>
          </a:p>
        </p:txBody>
      </p:sp>
    </p:spTree>
    <p:extLst>
      <p:ext uri="{BB962C8B-B14F-4D97-AF65-F5344CB8AC3E}">
        <p14:creationId xmlns:p14="http://schemas.microsoft.com/office/powerpoint/2010/main" val="3002940370"/>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6B681-3597-4FBB-40A4-9306E64885E3}"/>
              </a:ext>
            </a:extLst>
          </p:cNvPr>
          <p:cNvSpPr>
            <a:spLocks noGrp="1"/>
          </p:cNvSpPr>
          <p:nvPr>
            <p:ph type="title"/>
          </p:nvPr>
        </p:nvSpPr>
        <p:spPr/>
        <p:txBody>
          <a:bodyPr/>
          <a:lstStyle/>
          <a:p>
            <a:r>
              <a:rPr lang="en-US" b="1" dirty="0">
                <a:solidFill>
                  <a:schemeClr val="bg1"/>
                </a:solidFill>
              </a:rPr>
              <a:t>Conclusion</a:t>
            </a:r>
            <a:endParaRPr lang="en-ZA" b="1" dirty="0">
              <a:solidFill>
                <a:schemeClr val="bg1"/>
              </a:solidFill>
            </a:endParaRPr>
          </a:p>
        </p:txBody>
      </p:sp>
      <p:sp>
        <p:nvSpPr>
          <p:cNvPr id="3" name="Content Placeholder 2">
            <a:extLst>
              <a:ext uri="{FF2B5EF4-FFF2-40B4-BE49-F238E27FC236}">
                <a16:creationId xmlns:a16="http://schemas.microsoft.com/office/drawing/2014/main" id="{5B869A08-1FC6-7D68-F5E9-7113E13D265C}"/>
              </a:ext>
            </a:extLst>
          </p:cNvPr>
          <p:cNvSpPr>
            <a:spLocks noGrp="1"/>
          </p:cNvSpPr>
          <p:nvPr>
            <p:ph idx="1"/>
          </p:nvPr>
        </p:nvSpPr>
        <p:spPr/>
        <p:txBody>
          <a:bodyPr/>
          <a:lstStyle/>
          <a:p>
            <a:pPr>
              <a:buFont typeface="Wingdings" panose="05000000000000000000" pitchFamily="2" charset="2"/>
              <a:buChar char="q"/>
            </a:pPr>
            <a:r>
              <a:rPr lang="en-US" dirty="0"/>
              <a:t> Treatment of latent TB infection is an important strategy to prevent TB disease.</a:t>
            </a:r>
          </a:p>
          <a:p>
            <a:pPr>
              <a:buFont typeface="Wingdings" panose="05000000000000000000" pitchFamily="2" charset="2"/>
              <a:buChar char="q"/>
            </a:pPr>
            <a:r>
              <a:rPr lang="en-US" dirty="0"/>
              <a:t>Screen for active TB prior to initiation of TB treatment.</a:t>
            </a:r>
          </a:p>
          <a:p>
            <a:pPr>
              <a:buFont typeface="Wingdings" panose="05000000000000000000" pitchFamily="2" charset="2"/>
              <a:buChar char="q"/>
            </a:pPr>
            <a:r>
              <a:rPr lang="en-US" dirty="0"/>
              <a:t>Monitor TPT adherence and side effects while on treatment.</a:t>
            </a:r>
          </a:p>
          <a:p>
            <a:pPr>
              <a:buFont typeface="Wingdings" panose="05000000000000000000" pitchFamily="2" charset="2"/>
              <a:buChar char="q"/>
            </a:pPr>
            <a:endParaRPr lang="en-ZA" dirty="0"/>
          </a:p>
        </p:txBody>
      </p:sp>
      <p:sp>
        <p:nvSpPr>
          <p:cNvPr id="4" name="Slide Number Placeholder 3">
            <a:extLst>
              <a:ext uri="{FF2B5EF4-FFF2-40B4-BE49-F238E27FC236}">
                <a16:creationId xmlns:a16="http://schemas.microsoft.com/office/drawing/2014/main" id="{DC5822BB-48E3-8361-2CC5-7E19A59AADDD}"/>
              </a:ext>
            </a:extLst>
          </p:cNvPr>
          <p:cNvSpPr>
            <a:spLocks noGrp="1"/>
          </p:cNvSpPr>
          <p:nvPr>
            <p:ph type="sldNum" sz="quarter" idx="11"/>
          </p:nvPr>
        </p:nvSpPr>
        <p:spPr/>
        <p:txBody>
          <a:bodyPr/>
          <a:lstStyle/>
          <a:p>
            <a:fld id="{9A2A1F71-C0C1-4E69-854A-6337808FFC78}" type="slidenum">
              <a:rPr lang="en-US" smtClean="0"/>
              <a:pPr/>
              <a:t>22</a:t>
            </a:fld>
            <a:endParaRPr lang="en-US"/>
          </a:p>
        </p:txBody>
      </p:sp>
    </p:spTree>
    <p:extLst>
      <p:ext uri="{BB962C8B-B14F-4D97-AF65-F5344CB8AC3E}">
        <p14:creationId xmlns:p14="http://schemas.microsoft.com/office/powerpoint/2010/main" val="2575240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086AB-3D97-A370-152A-BA3F4520346D}"/>
              </a:ext>
            </a:extLst>
          </p:cNvPr>
          <p:cNvSpPr>
            <a:spLocks noGrp="1"/>
          </p:cNvSpPr>
          <p:nvPr>
            <p:ph type="title"/>
          </p:nvPr>
        </p:nvSpPr>
        <p:spPr/>
        <p:txBody>
          <a:bodyPr/>
          <a:lstStyle/>
          <a:p>
            <a:endParaRPr lang="en-ZA"/>
          </a:p>
        </p:txBody>
      </p:sp>
      <p:pic>
        <p:nvPicPr>
          <p:cNvPr id="5" name="Content Placeholder 4">
            <a:extLst>
              <a:ext uri="{FF2B5EF4-FFF2-40B4-BE49-F238E27FC236}">
                <a16:creationId xmlns:a16="http://schemas.microsoft.com/office/drawing/2014/main" id="{34191608-D052-004C-232D-2A87847BE417}"/>
              </a:ext>
            </a:extLst>
          </p:cNvPr>
          <p:cNvPicPr>
            <a:picLocks noGrp="1" noChangeAspect="1"/>
          </p:cNvPicPr>
          <p:nvPr>
            <p:ph idx="1"/>
          </p:nvPr>
        </p:nvPicPr>
        <p:blipFill>
          <a:blip r:embed="rId2"/>
          <a:stretch>
            <a:fillRect/>
          </a:stretch>
        </p:blipFill>
        <p:spPr>
          <a:xfrm>
            <a:off x="1331640" y="1052736"/>
            <a:ext cx="6624736" cy="5119464"/>
          </a:xfrm>
          <a:prstGeom prst="rect">
            <a:avLst/>
          </a:prstGeom>
        </p:spPr>
      </p:pic>
      <p:sp>
        <p:nvSpPr>
          <p:cNvPr id="4" name="Slide Number Placeholder 3">
            <a:extLst>
              <a:ext uri="{FF2B5EF4-FFF2-40B4-BE49-F238E27FC236}">
                <a16:creationId xmlns:a16="http://schemas.microsoft.com/office/drawing/2014/main" id="{C6C13E79-17D8-CB97-15FD-50F9FACA09B0}"/>
              </a:ext>
            </a:extLst>
          </p:cNvPr>
          <p:cNvSpPr>
            <a:spLocks noGrp="1"/>
          </p:cNvSpPr>
          <p:nvPr>
            <p:ph type="sldNum" sz="quarter" idx="11"/>
          </p:nvPr>
        </p:nvSpPr>
        <p:spPr/>
        <p:txBody>
          <a:bodyPr/>
          <a:lstStyle/>
          <a:p>
            <a:fld id="{9A2A1F71-C0C1-4E69-854A-6337808FFC78}" type="slidenum">
              <a:rPr lang="en-US" smtClean="0"/>
              <a:pPr/>
              <a:t>23</a:t>
            </a:fld>
            <a:endParaRPr lang="en-US"/>
          </a:p>
        </p:txBody>
      </p:sp>
    </p:spTree>
    <p:extLst>
      <p:ext uri="{BB962C8B-B14F-4D97-AF65-F5344CB8AC3E}">
        <p14:creationId xmlns:p14="http://schemas.microsoft.com/office/powerpoint/2010/main" val="3114566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173A2-C21A-7907-0903-2668B9D864C6}"/>
              </a:ext>
            </a:extLst>
          </p:cNvPr>
          <p:cNvSpPr>
            <a:spLocks noGrp="1"/>
          </p:cNvSpPr>
          <p:nvPr>
            <p:ph type="title"/>
          </p:nvPr>
        </p:nvSpPr>
        <p:spPr/>
        <p:txBody>
          <a:bodyPr/>
          <a:lstStyle/>
          <a:p>
            <a:pPr algn="l"/>
            <a:r>
              <a:rPr lang="en-US" sz="3000" dirty="0">
                <a:solidFill>
                  <a:schemeClr val="bg1"/>
                </a:solidFill>
                <a:latin typeface="+mj-lt"/>
              </a:rPr>
              <a:t>End TB Strategy </a:t>
            </a:r>
          </a:p>
        </p:txBody>
      </p:sp>
      <p:sp>
        <p:nvSpPr>
          <p:cNvPr id="4" name="Slide Number Placeholder 3">
            <a:extLst>
              <a:ext uri="{FF2B5EF4-FFF2-40B4-BE49-F238E27FC236}">
                <a16:creationId xmlns:a16="http://schemas.microsoft.com/office/drawing/2014/main" id="{1E79E613-9B95-086F-2CB2-2F77E877F81C}"/>
              </a:ext>
            </a:extLst>
          </p:cNvPr>
          <p:cNvSpPr>
            <a:spLocks noGrp="1"/>
          </p:cNvSpPr>
          <p:nvPr>
            <p:ph type="sldNum" sz="quarter" idx="11"/>
          </p:nvPr>
        </p:nvSpPr>
        <p:spPr/>
        <p:txBody>
          <a:bodyPr/>
          <a:lstStyle/>
          <a:p>
            <a:fld id="{9A2A1F71-C0C1-4E69-854A-6337808FFC78}" type="slidenum">
              <a:rPr lang="en-US" smtClean="0">
                <a:solidFill>
                  <a:prstClr val="black"/>
                </a:solidFill>
              </a:rPr>
              <a:pPr/>
              <a:t>3</a:t>
            </a:fld>
            <a:endParaRPr lang="en-US">
              <a:solidFill>
                <a:prstClr val="black"/>
              </a:solidFill>
            </a:endParaRPr>
          </a:p>
        </p:txBody>
      </p:sp>
      <p:sp>
        <p:nvSpPr>
          <p:cNvPr id="5" name="object 2">
            <a:extLst>
              <a:ext uri="{FF2B5EF4-FFF2-40B4-BE49-F238E27FC236}">
                <a16:creationId xmlns:a16="http://schemas.microsoft.com/office/drawing/2014/main" id="{0477411C-1D80-8865-AF18-25F6858EFB1E}"/>
              </a:ext>
            </a:extLst>
          </p:cNvPr>
          <p:cNvSpPr>
            <a:spLocks noChangeArrowheads="1"/>
          </p:cNvSpPr>
          <p:nvPr/>
        </p:nvSpPr>
        <p:spPr bwMode="auto">
          <a:xfrm>
            <a:off x="4944665" y="1804689"/>
            <a:ext cx="4021931" cy="377394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350">
              <a:solidFill>
                <a:srgbClr val="000000"/>
              </a:solidFill>
              <a:latin typeface="Calibri" panose="020F0502020204030204" pitchFamily="34" charset="0"/>
            </a:endParaRPr>
          </a:p>
        </p:txBody>
      </p:sp>
      <p:sp>
        <p:nvSpPr>
          <p:cNvPr id="6" name="object 3">
            <a:extLst>
              <a:ext uri="{FF2B5EF4-FFF2-40B4-BE49-F238E27FC236}">
                <a16:creationId xmlns:a16="http://schemas.microsoft.com/office/drawing/2014/main" id="{71CCE992-5F8F-8A72-B59C-696E4DC10A8F}"/>
              </a:ext>
            </a:extLst>
          </p:cNvPr>
          <p:cNvSpPr>
            <a:spLocks noChangeArrowheads="1"/>
          </p:cNvSpPr>
          <p:nvPr/>
        </p:nvSpPr>
        <p:spPr bwMode="auto">
          <a:xfrm>
            <a:off x="4917282" y="3575957"/>
            <a:ext cx="4049315" cy="551089"/>
          </a:xfrm>
          <a:custGeom>
            <a:avLst/>
            <a:gdLst>
              <a:gd name="T0" fmla="*/ 0 w 5636259"/>
              <a:gd name="T1" fmla="*/ 647700 h 647700"/>
              <a:gd name="T2" fmla="*/ 5635752 w 5636259"/>
              <a:gd name="T3" fmla="*/ 647700 h 647700"/>
              <a:gd name="T4" fmla="*/ 5635752 w 5636259"/>
              <a:gd name="T5" fmla="*/ 0 h 647700"/>
              <a:gd name="T6" fmla="*/ 0 w 5636259"/>
              <a:gd name="T7" fmla="*/ 0 h 647700"/>
              <a:gd name="T8" fmla="*/ 0 w 5636259"/>
              <a:gd name="T9" fmla="*/ 647700 h 647700"/>
              <a:gd name="T10" fmla="*/ 0 w 5636259"/>
              <a:gd name="T11" fmla="*/ 0 h 647700"/>
              <a:gd name="T12" fmla="*/ 5636259 w 5636259"/>
              <a:gd name="T13" fmla="*/ 647700 h 647700"/>
            </a:gdLst>
            <a:ahLst/>
            <a:cxnLst>
              <a:cxn ang="0">
                <a:pos x="T0" y="T1"/>
              </a:cxn>
              <a:cxn ang="0">
                <a:pos x="T2" y="T3"/>
              </a:cxn>
              <a:cxn ang="0">
                <a:pos x="T4" y="T5"/>
              </a:cxn>
              <a:cxn ang="0">
                <a:pos x="T6" y="T7"/>
              </a:cxn>
              <a:cxn ang="0">
                <a:pos x="T8" y="T9"/>
              </a:cxn>
            </a:cxnLst>
            <a:rect l="T10" t="T11" r="T12" b="T13"/>
            <a:pathLst>
              <a:path w="5636259" h="647700">
                <a:moveTo>
                  <a:pt x="0" y="647700"/>
                </a:moveTo>
                <a:lnTo>
                  <a:pt x="5635752" y="647700"/>
                </a:lnTo>
                <a:lnTo>
                  <a:pt x="5635752" y="0"/>
                </a:lnTo>
                <a:lnTo>
                  <a:pt x="0" y="0"/>
                </a:lnTo>
                <a:lnTo>
                  <a:pt x="0" y="647700"/>
                </a:lnTo>
                <a:close/>
              </a:path>
            </a:pathLst>
          </a:custGeom>
          <a:noFill/>
          <a:ln w="28956">
            <a:solidFill>
              <a:srgbClr val="006FC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350"/>
          </a:p>
        </p:txBody>
      </p:sp>
      <p:sp>
        <p:nvSpPr>
          <p:cNvPr id="7" name="object 5">
            <a:extLst>
              <a:ext uri="{FF2B5EF4-FFF2-40B4-BE49-F238E27FC236}">
                <a16:creationId xmlns:a16="http://schemas.microsoft.com/office/drawing/2014/main" id="{CF1FBC75-4A2A-3846-655C-846EC3D35347}"/>
              </a:ext>
            </a:extLst>
          </p:cNvPr>
          <p:cNvSpPr txBox="1"/>
          <p:nvPr/>
        </p:nvSpPr>
        <p:spPr>
          <a:xfrm>
            <a:off x="0" y="2376578"/>
            <a:ext cx="4767260" cy="612668"/>
          </a:xfrm>
          <a:prstGeom prst="rect">
            <a:avLst/>
          </a:prstGeom>
        </p:spPr>
        <p:txBody>
          <a:bodyPr wrap="square" lIns="0" tIns="50483" rIns="0" bIns="0">
            <a:spAutoFit/>
          </a:bodyPr>
          <a:lstStyle/>
          <a:p>
            <a:pPr marL="180975" indent="-171450">
              <a:spcBef>
                <a:spcPts val="398"/>
              </a:spcBef>
              <a:buFont typeface="Arial"/>
              <a:buChar char="•"/>
              <a:tabLst>
                <a:tab pos="180499" algn="l"/>
                <a:tab pos="180975" algn="l"/>
              </a:tabLst>
              <a:defRPr/>
            </a:pPr>
            <a:r>
              <a:rPr sz="1050" b="1" spc="-4" dirty="0">
                <a:solidFill>
                  <a:prstClr val="black"/>
                </a:solidFill>
                <a:latin typeface="Arial"/>
                <a:cs typeface="Arial"/>
              </a:rPr>
              <a:t>Endorsed by </a:t>
            </a:r>
            <a:r>
              <a:rPr sz="1050" b="1" dirty="0">
                <a:solidFill>
                  <a:prstClr val="black"/>
                </a:solidFill>
                <a:latin typeface="Arial"/>
                <a:cs typeface="Arial"/>
              </a:rPr>
              <a:t>: </a:t>
            </a:r>
            <a:r>
              <a:rPr sz="1050" dirty="0">
                <a:solidFill>
                  <a:prstClr val="black"/>
                </a:solidFill>
                <a:latin typeface="Arial"/>
                <a:cs typeface="Arial"/>
              </a:rPr>
              <a:t>All </a:t>
            </a:r>
            <a:r>
              <a:rPr sz="1050" spc="4" dirty="0">
                <a:solidFill>
                  <a:prstClr val="black"/>
                </a:solidFill>
                <a:latin typeface="Arial"/>
                <a:cs typeface="Arial"/>
              </a:rPr>
              <a:t>WHO </a:t>
            </a:r>
            <a:r>
              <a:rPr sz="1050" dirty="0">
                <a:solidFill>
                  <a:prstClr val="black"/>
                </a:solidFill>
                <a:latin typeface="Arial"/>
                <a:cs typeface="Arial"/>
              </a:rPr>
              <a:t>&amp; </a:t>
            </a:r>
            <a:r>
              <a:rPr sz="1050" spc="-4" dirty="0">
                <a:solidFill>
                  <a:prstClr val="black"/>
                </a:solidFill>
                <a:latin typeface="Arial"/>
                <a:cs typeface="Arial"/>
              </a:rPr>
              <a:t>UN members </a:t>
            </a:r>
            <a:r>
              <a:rPr sz="1050" dirty="0">
                <a:solidFill>
                  <a:prstClr val="black"/>
                </a:solidFill>
                <a:latin typeface="Arial"/>
                <a:cs typeface="Arial"/>
              </a:rPr>
              <a:t>in 2014 &amp;</a:t>
            </a:r>
            <a:r>
              <a:rPr sz="1050" spc="-105" dirty="0">
                <a:solidFill>
                  <a:prstClr val="black"/>
                </a:solidFill>
                <a:latin typeface="Arial"/>
                <a:cs typeface="Arial"/>
              </a:rPr>
              <a:t> </a:t>
            </a:r>
            <a:r>
              <a:rPr sz="1050" dirty="0">
                <a:solidFill>
                  <a:prstClr val="black"/>
                </a:solidFill>
                <a:latin typeface="Arial"/>
                <a:cs typeface="Arial"/>
              </a:rPr>
              <a:t>2015.</a:t>
            </a:r>
          </a:p>
          <a:p>
            <a:pPr marL="180975" indent="-171450">
              <a:spcBef>
                <a:spcPts val="323"/>
              </a:spcBef>
              <a:buFont typeface="Arial"/>
              <a:buChar char="•"/>
              <a:tabLst>
                <a:tab pos="180499" algn="l"/>
                <a:tab pos="180975" algn="l"/>
              </a:tabLst>
              <a:defRPr/>
            </a:pPr>
            <a:r>
              <a:rPr sz="1050" b="1" dirty="0">
                <a:solidFill>
                  <a:prstClr val="black"/>
                </a:solidFill>
                <a:latin typeface="Arial"/>
                <a:cs typeface="Arial"/>
              </a:rPr>
              <a:t>VISION :</a:t>
            </a:r>
            <a:r>
              <a:rPr sz="1050" b="1" spc="68" dirty="0">
                <a:solidFill>
                  <a:prstClr val="black"/>
                </a:solidFill>
                <a:latin typeface="Arial"/>
                <a:cs typeface="Arial"/>
              </a:rPr>
              <a:t> </a:t>
            </a:r>
            <a:r>
              <a:rPr sz="1050" dirty="0">
                <a:solidFill>
                  <a:prstClr val="black"/>
                </a:solidFill>
                <a:latin typeface="Arial"/>
                <a:cs typeface="Arial"/>
              </a:rPr>
              <a:t>World </a:t>
            </a:r>
            <a:r>
              <a:rPr sz="1050" spc="-4" dirty="0">
                <a:solidFill>
                  <a:prstClr val="black"/>
                </a:solidFill>
                <a:latin typeface="Arial"/>
                <a:cs typeface="Arial"/>
              </a:rPr>
              <a:t>Free </a:t>
            </a:r>
            <a:r>
              <a:rPr sz="1050" dirty="0">
                <a:solidFill>
                  <a:prstClr val="black"/>
                </a:solidFill>
                <a:latin typeface="Arial"/>
                <a:cs typeface="Arial"/>
              </a:rPr>
              <a:t>of </a:t>
            </a:r>
            <a:r>
              <a:rPr sz="1050" spc="-4" dirty="0">
                <a:solidFill>
                  <a:prstClr val="black"/>
                </a:solidFill>
                <a:latin typeface="Arial"/>
                <a:cs typeface="Arial"/>
              </a:rPr>
              <a:t>TB </a:t>
            </a:r>
            <a:r>
              <a:rPr sz="1050" dirty="0">
                <a:solidFill>
                  <a:prstClr val="black"/>
                </a:solidFill>
                <a:latin typeface="Arial"/>
                <a:cs typeface="Arial"/>
              </a:rPr>
              <a:t>( = </a:t>
            </a:r>
            <a:r>
              <a:rPr sz="1050" spc="-4" dirty="0">
                <a:solidFill>
                  <a:prstClr val="black"/>
                </a:solidFill>
                <a:latin typeface="Arial"/>
                <a:cs typeface="Arial"/>
              </a:rPr>
              <a:t>Zero </a:t>
            </a:r>
            <a:r>
              <a:rPr sz="1050" dirty="0">
                <a:solidFill>
                  <a:prstClr val="black"/>
                </a:solidFill>
                <a:latin typeface="Arial"/>
                <a:cs typeface="Arial"/>
              </a:rPr>
              <a:t>death, disease, </a:t>
            </a:r>
            <a:r>
              <a:rPr sz="1050" spc="-4" dirty="0">
                <a:solidFill>
                  <a:prstClr val="black"/>
                </a:solidFill>
                <a:latin typeface="Arial"/>
                <a:cs typeface="Arial"/>
              </a:rPr>
              <a:t>suffering </a:t>
            </a:r>
            <a:r>
              <a:rPr sz="1050" dirty="0">
                <a:solidFill>
                  <a:prstClr val="black"/>
                </a:solidFill>
                <a:latin typeface="Arial"/>
                <a:cs typeface="Arial"/>
              </a:rPr>
              <a:t>due to </a:t>
            </a:r>
            <a:r>
              <a:rPr sz="1050" spc="-4" dirty="0">
                <a:solidFill>
                  <a:prstClr val="black"/>
                </a:solidFill>
                <a:latin typeface="Arial"/>
                <a:cs typeface="Arial"/>
              </a:rPr>
              <a:t>TB).</a:t>
            </a:r>
            <a:endParaRPr sz="1050" dirty="0">
              <a:solidFill>
                <a:prstClr val="black"/>
              </a:solidFill>
              <a:latin typeface="Arial"/>
              <a:cs typeface="Arial"/>
            </a:endParaRPr>
          </a:p>
          <a:p>
            <a:pPr marL="180975" indent="-171450">
              <a:spcBef>
                <a:spcPts val="326"/>
              </a:spcBef>
              <a:buFont typeface="Arial"/>
              <a:buChar char="•"/>
              <a:tabLst>
                <a:tab pos="180499" algn="l"/>
                <a:tab pos="180975" algn="l"/>
              </a:tabLst>
              <a:defRPr/>
            </a:pPr>
            <a:r>
              <a:rPr sz="1050" b="1" spc="-8" dirty="0">
                <a:solidFill>
                  <a:prstClr val="black"/>
                </a:solidFill>
                <a:latin typeface="Arial"/>
                <a:cs typeface="Arial"/>
              </a:rPr>
              <a:t>GOAL </a:t>
            </a:r>
            <a:r>
              <a:rPr sz="1050" b="1" dirty="0">
                <a:solidFill>
                  <a:prstClr val="black"/>
                </a:solidFill>
                <a:latin typeface="Arial"/>
                <a:cs typeface="Arial"/>
              </a:rPr>
              <a:t>: </a:t>
            </a:r>
            <a:r>
              <a:rPr sz="1050" dirty="0">
                <a:solidFill>
                  <a:prstClr val="black"/>
                </a:solidFill>
                <a:latin typeface="Arial"/>
                <a:cs typeface="Arial"/>
              </a:rPr>
              <a:t>End </a:t>
            </a:r>
            <a:r>
              <a:rPr sz="1050" spc="-4" dirty="0">
                <a:solidFill>
                  <a:prstClr val="black"/>
                </a:solidFill>
                <a:latin typeface="Arial"/>
                <a:cs typeface="Arial"/>
              </a:rPr>
              <a:t>The </a:t>
            </a:r>
            <a:r>
              <a:rPr sz="1050" dirty="0">
                <a:solidFill>
                  <a:prstClr val="black"/>
                </a:solidFill>
                <a:latin typeface="Arial"/>
                <a:cs typeface="Arial"/>
              </a:rPr>
              <a:t>Global </a:t>
            </a:r>
            <a:r>
              <a:rPr sz="1050" spc="-4" dirty="0">
                <a:solidFill>
                  <a:prstClr val="black"/>
                </a:solidFill>
                <a:latin typeface="Arial"/>
                <a:cs typeface="Arial"/>
              </a:rPr>
              <a:t>TB </a:t>
            </a:r>
            <a:r>
              <a:rPr sz="1050" dirty="0">
                <a:solidFill>
                  <a:prstClr val="black"/>
                </a:solidFill>
                <a:latin typeface="Arial"/>
                <a:cs typeface="Arial"/>
              </a:rPr>
              <a:t>Epidemic by 2035 and eliminate </a:t>
            </a:r>
            <a:r>
              <a:rPr sz="1050" spc="-4" dirty="0">
                <a:solidFill>
                  <a:prstClr val="black"/>
                </a:solidFill>
                <a:latin typeface="Arial"/>
                <a:cs typeface="Arial"/>
              </a:rPr>
              <a:t>TB </a:t>
            </a:r>
            <a:r>
              <a:rPr sz="1050" dirty="0">
                <a:solidFill>
                  <a:prstClr val="black"/>
                </a:solidFill>
                <a:latin typeface="Arial"/>
                <a:cs typeface="Arial"/>
              </a:rPr>
              <a:t>by</a:t>
            </a:r>
            <a:r>
              <a:rPr sz="1050" spc="-199" dirty="0">
                <a:solidFill>
                  <a:prstClr val="black"/>
                </a:solidFill>
                <a:latin typeface="Arial"/>
                <a:cs typeface="Arial"/>
              </a:rPr>
              <a:t> </a:t>
            </a:r>
            <a:r>
              <a:rPr sz="1050" dirty="0">
                <a:solidFill>
                  <a:prstClr val="black"/>
                </a:solidFill>
                <a:latin typeface="Arial"/>
                <a:cs typeface="Arial"/>
              </a:rPr>
              <a:t>2050.</a:t>
            </a:r>
          </a:p>
        </p:txBody>
      </p:sp>
      <p:sp>
        <p:nvSpPr>
          <p:cNvPr id="8" name="object 6">
            <a:extLst>
              <a:ext uri="{FF2B5EF4-FFF2-40B4-BE49-F238E27FC236}">
                <a16:creationId xmlns:a16="http://schemas.microsoft.com/office/drawing/2014/main" id="{3FDCD600-A81A-0453-6789-8A799484E2A5}"/>
              </a:ext>
            </a:extLst>
          </p:cNvPr>
          <p:cNvSpPr>
            <a:spLocks noChangeArrowheads="1"/>
          </p:cNvSpPr>
          <p:nvPr/>
        </p:nvSpPr>
        <p:spPr bwMode="auto">
          <a:xfrm>
            <a:off x="27383" y="3214817"/>
            <a:ext cx="4739877" cy="1469231"/>
          </a:xfrm>
          <a:prstGeom prst="rect">
            <a:avLst/>
          </a:prstGeom>
          <a:blipFill dpi="0"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350" dirty="0">
              <a:solidFill>
                <a:srgbClr val="000000"/>
              </a:solidFill>
              <a:latin typeface="Calibri" panose="020F0502020204030204" pitchFamily="34" charset="0"/>
            </a:endParaRPr>
          </a:p>
        </p:txBody>
      </p:sp>
      <p:sp>
        <p:nvSpPr>
          <p:cNvPr id="9" name="object 7">
            <a:extLst>
              <a:ext uri="{FF2B5EF4-FFF2-40B4-BE49-F238E27FC236}">
                <a16:creationId xmlns:a16="http://schemas.microsoft.com/office/drawing/2014/main" id="{F40283A2-4F50-0C26-CF56-3C5275901645}"/>
              </a:ext>
            </a:extLst>
          </p:cNvPr>
          <p:cNvSpPr txBox="1"/>
          <p:nvPr/>
        </p:nvSpPr>
        <p:spPr>
          <a:xfrm>
            <a:off x="52984" y="1804689"/>
            <a:ext cx="4654152" cy="356347"/>
          </a:xfrm>
          <a:prstGeom prst="rect">
            <a:avLst/>
          </a:prstGeom>
        </p:spPr>
        <p:txBody>
          <a:bodyPr wrap="square" lIns="0" tIns="10001" rIns="0" bIns="0">
            <a:spAutoFit/>
          </a:bodyPr>
          <a:lstStyle/>
          <a:p>
            <a:pPr marL="9525">
              <a:spcBef>
                <a:spcPts val="79"/>
              </a:spcBef>
              <a:defRPr/>
            </a:pPr>
            <a:r>
              <a:rPr sz="2250" b="1" spc="-210" dirty="0">
                <a:solidFill>
                  <a:srgbClr val="2E5496"/>
                </a:solidFill>
                <a:latin typeface="Calibri" panose="020F0502020204030204" pitchFamily="34" charset="0"/>
                <a:cs typeface="Calibri" panose="020F0502020204030204" pitchFamily="34" charset="0"/>
              </a:rPr>
              <a:t>Vision, </a:t>
            </a:r>
            <a:r>
              <a:rPr sz="2250" b="1" spc="-217" dirty="0">
                <a:solidFill>
                  <a:srgbClr val="2E5496"/>
                </a:solidFill>
                <a:latin typeface="Calibri" panose="020F0502020204030204" pitchFamily="34" charset="0"/>
                <a:cs typeface="Calibri" panose="020F0502020204030204" pitchFamily="34" charset="0"/>
              </a:rPr>
              <a:t>Goal, </a:t>
            </a:r>
            <a:r>
              <a:rPr sz="2250" b="1" spc="-203" dirty="0">
                <a:solidFill>
                  <a:srgbClr val="2E5496"/>
                </a:solidFill>
                <a:latin typeface="Calibri" panose="020F0502020204030204" pitchFamily="34" charset="0"/>
                <a:cs typeface="Calibri" panose="020F0502020204030204" pitchFamily="34" charset="0"/>
              </a:rPr>
              <a:t>Indicators, </a:t>
            </a:r>
            <a:r>
              <a:rPr sz="2250" b="1" spc="-225" dirty="0">
                <a:solidFill>
                  <a:srgbClr val="2E5496"/>
                </a:solidFill>
                <a:latin typeface="Calibri" panose="020F0502020204030204" pitchFamily="34" charset="0"/>
                <a:cs typeface="Calibri" panose="020F0502020204030204" pitchFamily="34" charset="0"/>
              </a:rPr>
              <a:t>Milestones </a:t>
            </a:r>
            <a:r>
              <a:rPr sz="2250" b="1" spc="-311" dirty="0">
                <a:solidFill>
                  <a:srgbClr val="2E5496"/>
                </a:solidFill>
                <a:latin typeface="Calibri" panose="020F0502020204030204" pitchFamily="34" charset="0"/>
                <a:cs typeface="Calibri" panose="020F0502020204030204" pitchFamily="34" charset="0"/>
              </a:rPr>
              <a:t>&amp;</a:t>
            </a:r>
            <a:r>
              <a:rPr sz="2250" b="1" spc="-221" dirty="0">
                <a:solidFill>
                  <a:srgbClr val="2E5496"/>
                </a:solidFill>
                <a:latin typeface="Calibri" panose="020F0502020204030204" pitchFamily="34" charset="0"/>
                <a:cs typeface="Calibri" panose="020F0502020204030204" pitchFamily="34" charset="0"/>
              </a:rPr>
              <a:t> </a:t>
            </a:r>
            <a:r>
              <a:rPr sz="2250" b="1" spc="-248" dirty="0">
                <a:solidFill>
                  <a:srgbClr val="2E5496"/>
                </a:solidFill>
                <a:latin typeface="Calibri" panose="020F0502020204030204" pitchFamily="34" charset="0"/>
                <a:cs typeface="Calibri" panose="020F0502020204030204" pitchFamily="34" charset="0"/>
              </a:rPr>
              <a:t>Targets</a:t>
            </a:r>
            <a:endParaRPr sz="2250" b="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9199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5"/>
          <p:cNvSpPr>
            <a:spLocks noGrp="1" noChangeArrowheads="1"/>
          </p:cNvSpPr>
          <p:nvPr>
            <p:ph type="ctrTitle" idx="4294967295"/>
          </p:nvPr>
        </p:nvSpPr>
        <p:spPr>
          <a:xfrm>
            <a:off x="683568" y="2996952"/>
            <a:ext cx="8001000" cy="1143000"/>
          </a:xfrm>
          <a:prstGeom prst="rect">
            <a:avLst/>
          </a:prstGeom>
        </p:spPr>
        <p:txBody>
          <a:bodyPr/>
          <a:lstStyle/>
          <a:p>
            <a:pPr eaLnBrk="1" hangingPunct="1"/>
            <a:r>
              <a:rPr lang="en-US" altLang="en-US" sz="3200" b="1" dirty="0">
                <a:latin typeface="Gill Sans MT" panose="020B0502020104020203" pitchFamily="34" charset="0"/>
              </a:rPr>
              <a:t>Measures to prevent TB infection</a:t>
            </a:r>
          </a:p>
        </p:txBody>
      </p:sp>
      <p:sp>
        <p:nvSpPr>
          <p:cNvPr id="45059" name="Slide Number Placeholder 6"/>
          <p:cNvSpPr>
            <a:spLocks noGrp="1" noChangeArrowheads="1"/>
          </p:cNvSpPr>
          <p:nvPr>
            <p:ph type="sldNum" sz="quarter" idx="4294967295"/>
          </p:nvPr>
        </p:nvSpPr>
        <p:spPr bwMode="auto">
          <a:xfrm>
            <a:off x="7239000" y="6462713"/>
            <a:ext cx="1905000" cy="228600"/>
          </a:xfrm>
          <a:prstGeom prst="rect">
            <a:avLst/>
          </a:prstGeom>
          <a:noFill/>
          <a:ln>
            <a:miter lim="800000"/>
            <a:headEnd/>
            <a:tailEnd/>
          </a:ln>
        </p:spPr>
        <p:txBody>
          <a:bodyPr/>
          <a:lstStyle/>
          <a:p>
            <a:pPr algn="l"/>
            <a:fld id="{26E9C25C-FFE7-4CF8-81B1-8F19A3BC6864}" type="slidenum">
              <a:rPr lang="en-US" altLang="en-US" smtClean="0">
                <a:cs typeface="Arial" pitchFamily="34" charset="0"/>
              </a:rPr>
              <a:pPr algn="l"/>
              <a:t>4</a:t>
            </a:fld>
            <a:endParaRPr lang="en-US" altLang="en-US">
              <a:cs typeface="Arial" pitchFamily="34" charset="0"/>
            </a:endParaRPr>
          </a:p>
        </p:txBody>
      </p:sp>
      <p:pic>
        <p:nvPicPr>
          <p:cNvPr id="4" name="Picture 4">
            <a:extLst>
              <a:ext uri="{FF2B5EF4-FFF2-40B4-BE49-F238E27FC236}">
                <a16:creationId xmlns:a16="http://schemas.microsoft.com/office/drawing/2014/main" id="{353596F5-119B-4554-AD61-87CEF0BFD681}"/>
              </a:ext>
            </a:extLst>
          </p:cNvPr>
          <p:cNvPicPr>
            <a:picLocks noChangeAspect="1"/>
          </p:cNvPicPr>
          <p:nvPr/>
        </p:nvPicPr>
        <p:blipFill>
          <a:blip r:embed="rId2" cstate="print"/>
          <a:srcRect/>
          <a:stretch>
            <a:fillRect/>
          </a:stretch>
        </p:blipFill>
        <p:spPr bwMode="auto">
          <a:xfrm>
            <a:off x="2915816" y="5921871"/>
            <a:ext cx="2020006" cy="769442"/>
          </a:xfrm>
          <a:prstGeom prst="rect">
            <a:avLst/>
          </a:prstGeom>
          <a:noFill/>
          <a:ln w="9525">
            <a:noFill/>
            <a:miter lim="800000"/>
            <a:headEnd/>
            <a:tailEnd/>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0BAA4-82CC-41B3-B279-3596BBEF4595}"/>
              </a:ext>
            </a:extLst>
          </p:cNvPr>
          <p:cNvSpPr>
            <a:spLocks noGrp="1"/>
          </p:cNvSpPr>
          <p:nvPr>
            <p:ph type="title"/>
          </p:nvPr>
        </p:nvSpPr>
        <p:spPr/>
        <p:txBody>
          <a:bodyPr/>
          <a:lstStyle/>
          <a:p>
            <a:pPr algn="l"/>
            <a:r>
              <a:rPr lang="en-ZA" b="1" dirty="0">
                <a:solidFill>
                  <a:schemeClr val="bg1"/>
                </a:solidFill>
              </a:rPr>
              <a:t>TB prevention methods</a:t>
            </a:r>
          </a:p>
        </p:txBody>
      </p:sp>
      <p:sp>
        <p:nvSpPr>
          <p:cNvPr id="3" name="Content Placeholder 2">
            <a:extLst>
              <a:ext uri="{FF2B5EF4-FFF2-40B4-BE49-F238E27FC236}">
                <a16:creationId xmlns:a16="http://schemas.microsoft.com/office/drawing/2014/main" id="{832B2AB1-69EE-4B8C-8312-00C64CABA4AC}"/>
              </a:ext>
            </a:extLst>
          </p:cNvPr>
          <p:cNvSpPr>
            <a:spLocks noGrp="1"/>
          </p:cNvSpPr>
          <p:nvPr>
            <p:ph idx="1"/>
          </p:nvPr>
        </p:nvSpPr>
        <p:spPr>
          <a:xfrm>
            <a:off x="190500" y="980728"/>
            <a:ext cx="8763000" cy="5029216"/>
          </a:xfrm>
        </p:spPr>
        <p:txBody>
          <a:bodyPr/>
          <a:lstStyle/>
          <a:p>
            <a:pPr marL="355600" lvl="0" indent="-355600" fontAlgn="base">
              <a:lnSpc>
                <a:spcPct val="150000"/>
              </a:lnSpc>
              <a:spcAft>
                <a:spcPct val="0"/>
              </a:spcAft>
              <a:buNone/>
            </a:pPr>
            <a:r>
              <a:rPr lang="en-ZA" sz="2400" kern="0" dirty="0"/>
              <a:t>Different types of TB Prevention methods:</a:t>
            </a:r>
          </a:p>
          <a:p>
            <a:pPr marL="723900" lvl="0" indent="-457200" fontAlgn="base">
              <a:lnSpc>
                <a:spcPct val="150000"/>
              </a:lnSpc>
              <a:spcAft>
                <a:spcPct val="0"/>
              </a:spcAft>
              <a:buFont typeface="+mj-lt"/>
              <a:buAutoNum type="arabicPeriod"/>
            </a:pPr>
            <a:r>
              <a:rPr lang="en-ZA" sz="2400" kern="0" dirty="0"/>
              <a:t>BCG</a:t>
            </a:r>
          </a:p>
          <a:p>
            <a:pPr marL="723900" lvl="0" indent="-457200" fontAlgn="base">
              <a:lnSpc>
                <a:spcPct val="150000"/>
              </a:lnSpc>
              <a:spcAft>
                <a:spcPct val="0"/>
              </a:spcAft>
              <a:buFont typeface="+mj-lt"/>
              <a:buAutoNum type="arabicPeriod"/>
            </a:pPr>
            <a:r>
              <a:rPr lang="en-ZA" sz="2400" kern="0" dirty="0">
                <a:solidFill>
                  <a:srgbClr val="FF0000"/>
                </a:solidFill>
              </a:rPr>
              <a:t>TB preventative therapy (TPT)</a:t>
            </a:r>
          </a:p>
          <a:p>
            <a:pPr marL="723900" lvl="0" indent="-457200" fontAlgn="base">
              <a:lnSpc>
                <a:spcPct val="150000"/>
              </a:lnSpc>
              <a:spcAft>
                <a:spcPct val="0"/>
              </a:spcAft>
              <a:buFont typeface="+mj-lt"/>
              <a:buAutoNum type="arabicPeriod"/>
            </a:pPr>
            <a:r>
              <a:rPr lang="en-ZA" sz="2400" kern="0" dirty="0"/>
              <a:t>Infection Prevention&amp; Control in Health Care Facilities</a:t>
            </a:r>
          </a:p>
          <a:p>
            <a:pPr marL="1168400" lvl="1" indent="-444500" fontAlgn="base">
              <a:spcAft>
                <a:spcPct val="0"/>
              </a:spcAft>
              <a:buFont typeface="+mj-lt"/>
              <a:buAutoNum type="alphaLcParenR"/>
            </a:pPr>
            <a:r>
              <a:rPr lang="en-ZA" sz="2000" kern="0" dirty="0"/>
              <a:t>Administrative control measures</a:t>
            </a:r>
          </a:p>
          <a:p>
            <a:pPr marL="1168400" lvl="1" indent="-444500" fontAlgn="base">
              <a:spcAft>
                <a:spcPct val="0"/>
              </a:spcAft>
              <a:buFont typeface="+mj-lt"/>
              <a:buAutoNum type="alphaLcParenR"/>
            </a:pPr>
            <a:r>
              <a:rPr lang="en-ZA" sz="2000" kern="0" dirty="0"/>
              <a:t>Environmental control measures</a:t>
            </a:r>
          </a:p>
          <a:p>
            <a:pPr marL="1168400" lvl="1" indent="-444500" fontAlgn="base">
              <a:spcAft>
                <a:spcPct val="0"/>
              </a:spcAft>
              <a:buFont typeface="+mj-lt"/>
              <a:buAutoNum type="alphaLcParenR"/>
            </a:pPr>
            <a:r>
              <a:rPr lang="en-ZA" sz="2000" kern="0" dirty="0"/>
              <a:t>Personal protection control measures</a:t>
            </a:r>
          </a:p>
          <a:p>
            <a:pPr marL="723900" lvl="0" indent="-457200" fontAlgn="base">
              <a:lnSpc>
                <a:spcPct val="150000"/>
              </a:lnSpc>
              <a:spcAft>
                <a:spcPct val="0"/>
              </a:spcAft>
              <a:buFont typeface="+mj-lt"/>
              <a:buAutoNum type="arabicPeriod"/>
            </a:pPr>
            <a:r>
              <a:rPr lang="en-ZA" sz="2400" kern="0" dirty="0"/>
              <a:t>Contact Investigation</a:t>
            </a:r>
          </a:p>
          <a:p>
            <a:pPr marL="723900" lvl="0" indent="-457200" fontAlgn="base">
              <a:lnSpc>
                <a:spcPct val="150000"/>
              </a:lnSpc>
              <a:spcAft>
                <a:spcPct val="0"/>
              </a:spcAft>
              <a:buFont typeface="+mj-lt"/>
              <a:buAutoNum type="arabicPeriod"/>
            </a:pPr>
            <a:r>
              <a:rPr lang="en-ZA" sz="2400" kern="0" dirty="0"/>
              <a:t>Outbreak response</a:t>
            </a:r>
          </a:p>
          <a:p>
            <a:endParaRPr lang="en-ZA" dirty="0"/>
          </a:p>
        </p:txBody>
      </p:sp>
      <p:sp>
        <p:nvSpPr>
          <p:cNvPr id="4" name="Slide Number Placeholder 3">
            <a:extLst>
              <a:ext uri="{FF2B5EF4-FFF2-40B4-BE49-F238E27FC236}">
                <a16:creationId xmlns:a16="http://schemas.microsoft.com/office/drawing/2014/main" id="{C5758869-C6D8-43BA-BE1B-38DB9499F00B}"/>
              </a:ext>
            </a:extLst>
          </p:cNvPr>
          <p:cNvSpPr>
            <a:spLocks noGrp="1"/>
          </p:cNvSpPr>
          <p:nvPr>
            <p:ph type="sldNum" sz="quarter" idx="11"/>
          </p:nvPr>
        </p:nvSpPr>
        <p:spPr/>
        <p:txBody>
          <a:bodyPr/>
          <a:lstStyle/>
          <a:p>
            <a:fld id="{9A2A1F71-C0C1-4E69-854A-6337808FFC78}" type="slidenum">
              <a:rPr lang="en-US" smtClean="0"/>
              <a:pPr/>
              <a:t>5</a:t>
            </a:fld>
            <a:endParaRPr lang="en-US"/>
          </a:p>
        </p:txBody>
      </p:sp>
    </p:spTree>
    <p:extLst>
      <p:ext uri="{BB962C8B-B14F-4D97-AF65-F5344CB8AC3E}">
        <p14:creationId xmlns:p14="http://schemas.microsoft.com/office/powerpoint/2010/main" val="2581400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ctrTitle" idx="4294967295"/>
          </p:nvPr>
        </p:nvSpPr>
        <p:spPr>
          <a:xfrm>
            <a:off x="683568" y="2852936"/>
            <a:ext cx="8001000" cy="1143000"/>
          </a:xfrm>
          <a:prstGeom prst="rect">
            <a:avLst/>
          </a:prstGeom>
        </p:spPr>
        <p:txBody>
          <a:bodyPr/>
          <a:lstStyle/>
          <a:p>
            <a:r>
              <a:rPr lang="en-ZA" sz="3200" b="1" dirty="0">
                <a:latin typeface="Gill Sans MT" panose="020B0502020104020203" pitchFamily="34" charset="0"/>
              </a:rPr>
              <a:t>TB PREVENTIVE THERAPY (TPT)</a:t>
            </a:r>
          </a:p>
        </p:txBody>
      </p:sp>
      <p:pic>
        <p:nvPicPr>
          <p:cNvPr id="3" name="Picture 4">
            <a:extLst>
              <a:ext uri="{FF2B5EF4-FFF2-40B4-BE49-F238E27FC236}">
                <a16:creationId xmlns:a16="http://schemas.microsoft.com/office/drawing/2014/main" id="{D6AD506B-9FDB-40EB-85A5-0EBB220C85A7}"/>
              </a:ext>
            </a:extLst>
          </p:cNvPr>
          <p:cNvPicPr>
            <a:picLocks noChangeAspect="1"/>
          </p:cNvPicPr>
          <p:nvPr/>
        </p:nvPicPr>
        <p:blipFill>
          <a:blip r:embed="rId2" cstate="print"/>
          <a:srcRect/>
          <a:stretch>
            <a:fillRect/>
          </a:stretch>
        </p:blipFill>
        <p:spPr bwMode="auto">
          <a:xfrm>
            <a:off x="2987824" y="5949280"/>
            <a:ext cx="2020006" cy="76944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4">
            <a:extLst>
              <a:ext uri="{FF2B5EF4-FFF2-40B4-BE49-F238E27FC236}">
                <a16:creationId xmlns:a16="http://schemas.microsoft.com/office/drawing/2014/main" id="{DBBE8685-ACCB-46F3-B7F3-57931F56FB8A}"/>
              </a:ext>
            </a:extLst>
          </p:cNvPr>
          <p:cNvSpPr>
            <a:spLocks noGrp="1" noChangeArrowheads="1"/>
          </p:cNvSpPr>
          <p:nvPr>
            <p:ph type="title"/>
          </p:nvPr>
        </p:nvSpPr>
        <p:spPr/>
        <p:txBody>
          <a:bodyPr/>
          <a:lstStyle/>
          <a:p>
            <a:pPr algn="l" eaLnBrk="1" hangingPunct="1"/>
            <a:r>
              <a:rPr lang="en-US" altLang="en-US" b="1" dirty="0">
                <a:solidFill>
                  <a:schemeClr val="bg1"/>
                </a:solidFill>
              </a:rPr>
              <a:t>Pathogenesis of TB </a:t>
            </a:r>
          </a:p>
        </p:txBody>
      </p:sp>
      <p:sp>
        <p:nvSpPr>
          <p:cNvPr id="84995" name="Slide Number Placeholder 6">
            <a:extLst>
              <a:ext uri="{FF2B5EF4-FFF2-40B4-BE49-F238E27FC236}">
                <a16:creationId xmlns:a16="http://schemas.microsoft.com/office/drawing/2014/main" id="{D35964D4-463A-4010-945A-221D8E54DB45}"/>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800">
                <a:solidFill>
                  <a:schemeClr val="tx1"/>
                </a:solidFill>
                <a:latin typeface="Times" panose="02020603050405020304" pitchFamily="18" charset="0"/>
                <a:cs typeface="Arial" panose="020B0604020202020204" pitchFamily="34" charset="0"/>
              </a:defRPr>
            </a:lvl1pPr>
            <a:lvl2pPr marL="742950" indent="-285750">
              <a:defRPr sz="2800">
                <a:solidFill>
                  <a:schemeClr val="tx1"/>
                </a:solidFill>
                <a:latin typeface="Times" panose="02020603050405020304" pitchFamily="18" charset="0"/>
                <a:cs typeface="Arial" panose="020B0604020202020204" pitchFamily="34" charset="0"/>
              </a:defRPr>
            </a:lvl2pPr>
            <a:lvl3pPr marL="1143000" indent="-228600">
              <a:defRPr sz="2800">
                <a:solidFill>
                  <a:schemeClr val="tx1"/>
                </a:solidFill>
                <a:latin typeface="Times" panose="02020603050405020304" pitchFamily="18" charset="0"/>
                <a:cs typeface="Arial" panose="020B0604020202020204" pitchFamily="34" charset="0"/>
              </a:defRPr>
            </a:lvl3pPr>
            <a:lvl4pPr marL="1600200" indent="-228600">
              <a:defRPr sz="2800">
                <a:solidFill>
                  <a:schemeClr val="tx1"/>
                </a:solidFill>
                <a:latin typeface="Times" panose="02020603050405020304" pitchFamily="18" charset="0"/>
                <a:cs typeface="Arial" panose="020B0604020202020204" pitchFamily="34" charset="0"/>
              </a:defRPr>
            </a:lvl4pPr>
            <a:lvl5pPr marL="2057400" indent="-228600">
              <a:defRPr sz="28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9pPr>
          </a:lstStyle>
          <a:p>
            <a:fld id="{1108A17C-6895-4EF7-A68B-7393EB927F5C}" type="slidenum">
              <a:rPr lang="en-US" altLang="en-US" sz="1200" smtClean="0">
                <a:latin typeface="Gill Sans MT" panose="020B0502020104020203" pitchFamily="34" charset="0"/>
              </a:rPr>
              <a:pPr/>
              <a:t>7</a:t>
            </a:fld>
            <a:endParaRPr lang="en-US" altLang="en-US" sz="1200">
              <a:latin typeface="Gill Sans MT" panose="020B0502020104020203" pitchFamily="34" charset="0"/>
            </a:endParaRPr>
          </a:p>
        </p:txBody>
      </p:sp>
      <p:grpSp>
        <p:nvGrpSpPr>
          <p:cNvPr id="84996" name="Group 9">
            <a:extLst>
              <a:ext uri="{FF2B5EF4-FFF2-40B4-BE49-F238E27FC236}">
                <a16:creationId xmlns:a16="http://schemas.microsoft.com/office/drawing/2014/main" id="{CA9CAD0B-2114-424F-93FC-262A8FD7B298}"/>
              </a:ext>
            </a:extLst>
          </p:cNvPr>
          <p:cNvGrpSpPr>
            <a:grpSpLocks/>
          </p:cNvGrpSpPr>
          <p:nvPr/>
        </p:nvGrpSpPr>
        <p:grpSpPr bwMode="auto">
          <a:xfrm>
            <a:off x="833437" y="1340768"/>
            <a:ext cx="7929563" cy="4716462"/>
            <a:chOff x="602878" y="1664741"/>
            <a:chExt cx="7929562" cy="4716587"/>
          </a:xfrm>
        </p:grpSpPr>
        <p:pic>
          <p:nvPicPr>
            <p:cNvPr id="84997" name="Picture 4">
              <a:extLst>
                <a:ext uri="{FF2B5EF4-FFF2-40B4-BE49-F238E27FC236}">
                  <a16:creationId xmlns:a16="http://schemas.microsoft.com/office/drawing/2014/main" id="{0D10517E-8E9C-4D41-A743-0B536F35E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878" y="1664741"/>
              <a:ext cx="7929562"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8" name="Rectangle 7">
              <a:extLst>
                <a:ext uri="{FF2B5EF4-FFF2-40B4-BE49-F238E27FC236}">
                  <a16:creationId xmlns:a16="http://schemas.microsoft.com/office/drawing/2014/main" id="{E40D626F-817D-46DA-B4A0-0FAEEE83A174}"/>
                </a:ext>
              </a:extLst>
            </p:cNvPr>
            <p:cNvSpPr>
              <a:spLocks noChangeArrowheads="1"/>
            </p:cNvSpPr>
            <p:nvPr/>
          </p:nvSpPr>
          <p:spPr bwMode="auto">
            <a:xfrm>
              <a:off x="3563888" y="5949280"/>
              <a:ext cx="3960440" cy="43204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800">
                  <a:solidFill>
                    <a:schemeClr val="tx1"/>
                  </a:solidFill>
                  <a:latin typeface="Times" panose="02020603050405020304" pitchFamily="18" charset="0"/>
                  <a:cs typeface="Arial" panose="020B0604020202020204" pitchFamily="34" charset="0"/>
                </a:defRPr>
              </a:lvl1pPr>
              <a:lvl2pPr marL="742950" indent="-285750">
                <a:defRPr sz="2800">
                  <a:solidFill>
                    <a:schemeClr val="tx1"/>
                  </a:solidFill>
                  <a:latin typeface="Times" panose="02020603050405020304" pitchFamily="18" charset="0"/>
                  <a:cs typeface="Arial" panose="020B0604020202020204" pitchFamily="34" charset="0"/>
                </a:defRPr>
              </a:lvl2pPr>
              <a:lvl3pPr marL="1143000" indent="-228600">
                <a:defRPr sz="2800">
                  <a:solidFill>
                    <a:schemeClr val="tx1"/>
                  </a:solidFill>
                  <a:latin typeface="Times" panose="02020603050405020304" pitchFamily="18" charset="0"/>
                  <a:cs typeface="Arial" panose="020B0604020202020204" pitchFamily="34" charset="0"/>
                </a:defRPr>
              </a:lvl3pPr>
              <a:lvl4pPr marL="1600200" indent="-228600">
                <a:defRPr sz="2800">
                  <a:solidFill>
                    <a:schemeClr val="tx1"/>
                  </a:solidFill>
                  <a:latin typeface="Times" panose="02020603050405020304" pitchFamily="18" charset="0"/>
                  <a:cs typeface="Arial" panose="020B0604020202020204" pitchFamily="34" charset="0"/>
                </a:defRPr>
              </a:lvl4pPr>
              <a:lvl5pPr marL="2057400" indent="-228600">
                <a:defRPr sz="28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9pPr>
            </a:lstStyle>
            <a:p>
              <a:endParaRPr lang="en-US" altLang="en-US"/>
            </a:p>
          </p:txBody>
        </p:sp>
      </p:grpSp>
    </p:spTree>
    <p:extLst>
      <p:ext uri="{BB962C8B-B14F-4D97-AF65-F5344CB8AC3E}">
        <p14:creationId xmlns:p14="http://schemas.microsoft.com/office/powerpoint/2010/main" val="364779916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7">
            <a:extLst>
              <a:ext uri="{FF2B5EF4-FFF2-40B4-BE49-F238E27FC236}">
                <a16:creationId xmlns:a16="http://schemas.microsoft.com/office/drawing/2014/main" id="{4E960AC9-7B8C-44F6-B316-C053C69FE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988840"/>
            <a:ext cx="8283575"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Title 4">
            <a:extLst>
              <a:ext uri="{FF2B5EF4-FFF2-40B4-BE49-F238E27FC236}">
                <a16:creationId xmlns:a16="http://schemas.microsoft.com/office/drawing/2014/main" id="{C3BCB2C9-6F08-4027-A4E6-8BA1B4679C66}"/>
              </a:ext>
            </a:extLst>
          </p:cNvPr>
          <p:cNvSpPr>
            <a:spLocks noGrp="1" noChangeArrowheads="1"/>
          </p:cNvSpPr>
          <p:nvPr>
            <p:ph type="title"/>
          </p:nvPr>
        </p:nvSpPr>
        <p:spPr/>
        <p:txBody>
          <a:bodyPr/>
          <a:lstStyle/>
          <a:p>
            <a:pPr algn="l" eaLnBrk="1" hangingPunct="1"/>
            <a:r>
              <a:rPr lang="en-US" altLang="en-US" b="1" dirty="0">
                <a:solidFill>
                  <a:schemeClr val="bg1"/>
                </a:solidFill>
              </a:rPr>
              <a:t>Pathogenesis of TB</a:t>
            </a:r>
          </a:p>
        </p:txBody>
      </p:sp>
      <p:sp>
        <p:nvSpPr>
          <p:cNvPr id="83972" name="Slide Number Placeholder 6">
            <a:extLst>
              <a:ext uri="{FF2B5EF4-FFF2-40B4-BE49-F238E27FC236}">
                <a16:creationId xmlns:a16="http://schemas.microsoft.com/office/drawing/2014/main" id="{3A32C574-488E-4AE0-A39F-0E27C16EBB80}"/>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800">
                <a:solidFill>
                  <a:schemeClr val="tx1"/>
                </a:solidFill>
                <a:latin typeface="Times" panose="02020603050405020304" pitchFamily="18" charset="0"/>
                <a:cs typeface="Arial" panose="020B0604020202020204" pitchFamily="34" charset="0"/>
              </a:defRPr>
            </a:lvl1pPr>
            <a:lvl2pPr marL="742950" indent="-285750">
              <a:defRPr sz="2800">
                <a:solidFill>
                  <a:schemeClr val="tx1"/>
                </a:solidFill>
                <a:latin typeface="Times" panose="02020603050405020304" pitchFamily="18" charset="0"/>
                <a:cs typeface="Arial" panose="020B0604020202020204" pitchFamily="34" charset="0"/>
              </a:defRPr>
            </a:lvl2pPr>
            <a:lvl3pPr marL="1143000" indent="-228600">
              <a:defRPr sz="2800">
                <a:solidFill>
                  <a:schemeClr val="tx1"/>
                </a:solidFill>
                <a:latin typeface="Times" panose="02020603050405020304" pitchFamily="18" charset="0"/>
                <a:cs typeface="Arial" panose="020B0604020202020204" pitchFamily="34" charset="0"/>
              </a:defRPr>
            </a:lvl3pPr>
            <a:lvl4pPr marL="1600200" indent="-228600">
              <a:defRPr sz="2800">
                <a:solidFill>
                  <a:schemeClr val="tx1"/>
                </a:solidFill>
                <a:latin typeface="Times" panose="02020603050405020304" pitchFamily="18" charset="0"/>
                <a:cs typeface="Arial" panose="020B0604020202020204" pitchFamily="34" charset="0"/>
              </a:defRPr>
            </a:lvl4pPr>
            <a:lvl5pPr marL="2057400" indent="-228600">
              <a:defRPr sz="28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cs typeface="Arial" panose="020B0604020202020204" pitchFamily="34" charset="0"/>
              </a:defRPr>
            </a:lvl9pPr>
          </a:lstStyle>
          <a:p>
            <a:fld id="{365AB567-5878-4810-9800-79EEB7F4DC61}" type="slidenum">
              <a:rPr lang="en-US" altLang="en-US" sz="1200" smtClean="0">
                <a:latin typeface="Gill Sans MT" panose="020B0502020104020203" pitchFamily="34" charset="0"/>
              </a:rPr>
              <a:pPr/>
              <a:t>8</a:t>
            </a:fld>
            <a:endParaRPr lang="en-US" altLang="en-US" sz="1200">
              <a:latin typeface="Gill Sans MT" panose="020B0502020104020203" pitchFamily="34" charset="0"/>
            </a:endParaRPr>
          </a:p>
        </p:txBody>
      </p:sp>
    </p:spTree>
    <p:extLst>
      <p:ext uri="{BB962C8B-B14F-4D97-AF65-F5344CB8AC3E}">
        <p14:creationId xmlns:p14="http://schemas.microsoft.com/office/powerpoint/2010/main" val="172987027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ZA" b="1" dirty="0">
                <a:solidFill>
                  <a:schemeClr val="bg1"/>
                </a:solidFill>
              </a:rPr>
              <a:t>Where does IPT work? </a:t>
            </a:r>
          </a:p>
        </p:txBody>
      </p:sp>
      <p:sp>
        <p:nvSpPr>
          <p:cNvPr id="56323" name="Content Placeholder 2"/>
          <p:cNvSpPr>
            <a:spLocks noGrp="1"/>
          </p:cNvSpPr>
          <p:nvPr>
            <p:ph idx="1"/>
          </p:nvPr>
        </p:nvSpPr>
        <p:spPr bwMode="auto">
          <a:xfrm>
            <a:off x="346867" y="1090420"/>
            <a:ext cx="8450263" cy="4572348"/>
          </a:xfrm>
          <a:noFill/>
          <a:ln>
            <a:miter lim="800000"/>
            <a:headEnd/>
            <a:tailEnd/>
          </a:ln>
        </p:spPr>
        <p:txBody>
          <a:bodyPr vert="horz" wrap="square" lIns="91440" tIns="45720" rIns="91440" bIns="45720" numCol="1" anchor="t" anchorCtr="0" compatLnSpc="1">
            <a:prstTxWarp prst="textNoShape">
              <a:avLst/>
            </a:prstTxWarp>
          </a:bodyPr>
          <a:lstStyle/>
          <a:p>
            <a:endParaRPr lang="en-ZA" sz="2800" dirty="0"/>
          </a:p>
          <a:p>
            <a:endParaRPr lang="en-ZA" sz="2800" dirty="0"/>
          </a:p>
          <a:p>
            <a:endParaRPr lang="en-ZA" sz="2800" dirty="0"/>
          </a:p>
          <a:p>
            <a:endParaRPr lang="en-ZA" sz="2800" dirty="0"/>
          </a:p>
          <a:p>
            <a:endParaRPr lang="en-ZA" sz="2800" dirty="0"/>
          </a:p>
          <a:p>
            <a:endParaRPr lang="en-ZA" sz="2800" dirty="0"/>
          </a:p>
          <a:p>
            <a:pPr>
              <a:buFont typeface="Wingdings" panose="05000000000000000000" pitchFamily="2" charset="2"/>
              <a:buChar char="§"/>
            </a:pPr>
            <a:r>
              <a:rPr lang="en-ZA" sz="2600" dirty="0"/>
              <a:t>Multiple studies have shown that TPT reduces TB incidence in HIV-infected patients</a:t>
            </a:r>
          </a:p>
          <a:p>
            <a:pPr>
              <a:buFont typeface="Wingdings" panose="05000000000000000000" pitchFamily="2" charset="2"/>
              <a:buChar char="§"/>
            </a:pPr>
            <a:r>
              <a:rPr lang="en-ZA" sz="2600" dirty="0"/>
              <a:t>TB incidence among HIV- infected patients receiving ART is  greater than the general  population.</a:t>
            </a:r>
          </a:p>
        </p:txBody>
      </p:sp>
      <p:graphicFrame>
        <p:nvGraphicFramePr>
          <p:cNvPr id="4" name="Diagram 3"/>
          <p:cNvGraphicFramePr/>
          <p:nvPr>
            <p:extLst>
              <p:ext uri="{D42A27DB-BD31-4B8C-83A1-F6EECF244321}">
                <p14:modId xmlns:p14="http://schemas.microsoft.com/office/powerpoint/2010/main" val="3634743310"/>
              </p:ext>
            </p:extLst>
          </p:nvPr>
        </p:nvGraphicFramePr>
        <p:xfrm>
          <a:off x="324336" y="728133"/>
          <a:ext cx="8001056" cy="2357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6325" name="Up Arrow Callout 20"/>
          <p:cNvSpPr>
            <a:spLocks/>
          </p:cNvSpPr>
          <p:nvPr/>
        </p:nvSpPr>
        <p:spPr bwMode="auto">
          <a:xfrm>
            <a:off x="3643310" y="2551994"/>
            <a:ext cx="1857375" cy="1571625"/>
          </a:xfrm>
          <a:prstGeom prst="upArrowCallout">
            <a:avLst>
              <a:gd name="adj1" fmla="val 27696"/>
              <a:gd name="adj2" fmla="val 24999"/>
              <a:gd name="adj3" fmla="val 20944"/>
              <a:gd name="adj4" fmla="val 42310"/>
            </a:avLst>
          </a:prstGeom>
          <a:solidFill>
            <a:srgbClr val="C00000"/>
          </a:solidFill>
          <a:ln w="12700">
            <a:noFill/>
            <a:miter lim="800000"/>
            <a:headEnd/>
            <a:tailEnd/>
          </a:ln>
        </p:spPr>
        <p:txBody>
          <a:bodyPr anchor="ctr"/>
          <a:lstStyle/>
          <a:p>
            <a:pPr algn="ctr" eaLnBrk="1" hangingPunct="1">
              <a:spcAft>
                <a:spcPts val="1000"/>
              </a:spcAft>
            </a:pPr>
            <a:r>
              <a:rPr lang="en-ZA" sz="2400" b="1" dirty="0">
                <a:solidFill>
                  <a:schemeClr val="bg1"/>
                </a:solidFill>
                <a:latin typeface="Gill Sans MT" panose="020B0502020104020203" pitchFamily="34" charset="0"/>
              </a:rPr>
              <a:t>TPT</a:t>
            </a:r>
            <a:endParaRPr lang="en-US" sz="2400" dirty="0">
              <a:solidFill>
                <a:schemeClr val="bg1"/>
              </a:solidFill>
              <a:latin typeface="Gill Sans MT" panose="020B0502020104020203" pitchFamily="34" charset="0"/>
            </a:endParaRPr>
          </a:p>
        </p:txBody>
      </p:sp>
    </p:spTree>
  </p:cSld>
  <p:clrMapOvr>
    <a:masterClrMapping/>
  </p:clrMapOvr>
  <p:transition spd="med">
    <p:fade/>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5129</TotalTime>
  <Words>960</Words>
  <Application>Microsoft Office PowerPoint</Application>
  <PresentationFormat>On-screen Show (4:3)</PresentationFormat>
  <Paragraphs>175</Paragraphs>
  <Slides>23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Gill Sans MT</vt:lpstr>
      <vt:lpstr>Verdana</vt:lpstr>
      <vt:lpstr>Wingdings</vt:lpstr>
      <vt:lpstr>Custom Design</vt:lpstr>
      <vt:lpstr>1 </vt:lpstr>
      <vt:lpstr>Outline</vt:lpstr>
      <vt:lpstr>End TB Strategy </vt:lpstr>
      <vt:lpstr>Measures to prevent TB infection</vt:lpstr>
      <vt:lpstr>TB prevention methods</vt:lpstr>
      <vt:lpstr>TB PREVENTIVE THERAPY (TPT)</vt:lpstr>
      <vt:lpstr>Pathogenesis of TB </vt:lpstr>
      <vt:lpstr>Pathogenesis of TB</vt:lpstr>
      <vt:lpstr>Where does IPT work? </vt:lpstr>
      <vt:lpstr>Screen for TB before initiating TPT</vt:lpstr>
      <vt:lpstr>PowerPoint Presentation</vt:lpstr>
      <vt:lpstr>Who is not eligible for TPT</vt:lpstr>
      <vt:lpstr>Available regimens</vt:lpstr>
      <vt:lpstr>Who is eligible for 3HP?</vt:lpstr>
      <vt:lpstr>Contra-indications to 3HP</vt:lpstr>
      <vt:lpstr>Treatment Dosages for 3HP</vt:lpstr>
      <vt:lpstr>How to Administer 3HP ?</vt:lpstr>
      <vt:lpstr> Treatment interruption</vt:lpstr>
      <vt:lpstr>TPT regimen options &gt;25kg</vt:lpstr>
      <vt:lpstr>TPT regimen options</vt:lpstr>
      <vt:lpstr>Stopping TPT</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Gugulethu Nhleko</cp:lastModifiedBy>
  <cp:revision>239</cp:revision>
  <dcterms:created xsi:type="dcterms:W3CDTF">2013-10-17T06:13:57Z</dcterms:created>
  <dcterms:modified xsi:type="dcterms:W3CDTF">2025-03-11T19:38:07Z</dcterms:modified>
</cp:coreProperties>
</file>